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5_31F8006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56_D9608A90.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3D_3946CDFC.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32_60E57306.xml" ContentType="application/vnd.ms-powerpoint.comments+xml"/>
  <Override PartName="/ppt/notesSlides/notesSlide29.xml" ContentType="application/vnd.openxmlformats-officedocument.presentationml.notesSlide+xml"/>
  <Override PartName="/ppt/comments/modernComment_158_13BEE0CC.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9" r:id="rId4"/>
  </p:sldMasterIdLst>
  <p:notesMasterIdLst>
    <p:notesMasterId r:id="rId37"/>
  </p:notesMasterIdLst>
  <p:handoutMasterIdLst>
    <p:handoutMasterId r:id="rId38"/>
  </p:handoutMasterIdLst>
  <p:sldIdLst>
    <p:sldId id="256" r:id="rId5"/>
    <p:sldId id="257" r:id="rId6"/>
    <p:sldId id="299" r:id="rId7"/>
    <p:sldId id="309" r:id="rId8"/>
    <p:sldId id="310" r:id="rId9"/>
    <p:sldId id="288" r:id="rId10"/>
    <p:sldId id="300" r:id="rId11"/>
    <p:sldId id="302" r:id="rId12"/>
    <p:sldId id="303" r:id="rId13"/>
    <p:sldId id="313" r:id="rId14"/>
    <p:sldId id="314" r:id="rId15"/>
    <p:sldId id="315" r:id="rId16"/>
    <p:sldId id="331" r:id="rId17"/>
    <p:sldId id="348" r:id="rId18"/>
    <p:sldId id="312" r:id="rId19"/>
    <p:sldId id="318" r:id="rId20"/>
    <p:sldId id="319" r:id="rId21"/>
    <p:sldId id="320" r:id="rId22"/>
    <p:sldId id="339" r:id="rId23"/>
    <p:sldId id="340" r:id="rId24"/>
    <p:sldId id="337" r:id="rId25"/>
    <p:sldId id="333" r:id="rId26"/>
    <p:sldId id="341" r:id="rId27"/>
    <p:sldId id="342" r:id="rId28"/>
    <p:sldId id="335" r:id="rId29"/>
    <p:sldId id="317" r:id="rId30"/>
    <p:sldId id="304" r:id="rId31"/>
    <p:sldId id="306" r:id="rId32"/>
    <p:sldId id="344" r:id="rId33"/>
    <p:sldId id="345" r:id="rId34"/>
    <p:sldId id="346" r:id="rId35"/>
    <p:sldId id="30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10BF1B-13E0-430F-9443-7B8449A568CB}">
          <p14:sldIdLst>
            <p14:sldId id="256"/>
            <p14:sldId id="257"/>
            <p14:sldId id="299"/>
            <p14:sldId id="309"/>
            <p14:sldId id="310"/>
            <p14:sldId id="288"/>
            <p14:sldId id="300"/>
            <p14:sldId id="302"/>
            <p14:sldId id="303"/>
            <p14:sldId id="313"/>
            <p14:sldId id="314"/>
            <p14:sldId id="315"/>
          </p14:sldIdLst>
        </p14:section>
        <p14:section name="attack path" id="{5152C09E-6ABB-411A-83C2-41B483493D0B}">
          <p14:sldIdLst>
            <p14:sldId id="331"/>
            <p14:sldId id="348"/>
            <p14:sldId id="312"/>
            <p14:sldId id="318"/>
            <p14:sldId id="319"/>
            <p14:sldId id="320"/>
            <p14:sldId id="339"/>
            <p14:sldId id="340"/>
            <p14:sldId id="337"/>
            <p14:sldId id="333"/>
            <p14:sldId id="341"/>
            <p14:sldId id="342"/>
            <p14:sldId id="335"/>
            <p14:sldId id="317"/>
            <p14:sldId id="304"/>
            <p14:sldId id="306"/>
            <p14:sldId id="344"/>
            <p14:sldId id="345"/>
            <p14:sldId id="346"/>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324D915A-1F77-A99E-C147-D2F3975894BD}" name="Nathan Burns" initials="NB" userId="677a67f361a456a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32_60E57306.xml><?xml version="1.0" encoding="utf-8"?>
<p188:cmLst xmlns:a="http://schemas.openxmlformats.org/drawingml/2006/main" xmlns:r="http://schemas.openxmlformats.org/officeDocument/2006/relationships" xmlns:p188="http://schemas.microsoft.com/office/powerpoint/2018/8/main">
  <p188:cm id="{47DA9F6F-44FF-4661-A256-71CF25559E34}" authorId="{324D915A-1F77-A99E-C147-D2F3975894BD}" created="2025-04-14T04:57:30.452">
    <pc:sldMkLst xmlns:pc="http://schemas.microsoft.com/office/powerpoint/2013/main/command">
      <pc:docMk/>
      <pc:sldMk cId="1625649926" sldId="306"/>
    </pc:sldMkLst>
    <p188:txBody>
      <a:bodyPr/>
      <a:lstStyle/>
      <a:p>
        <a:r>
          <a:rPr lang="en-US"/>
          <a:t>give introduction to esxi-testing-toolkit. Say how it's designed to help with testing ESXi detection. Everything outline and MUCH more is included.
/detections/ folder contains actionable detections you can deploy with ease.</a:t>
        </a:r>
      </a:p>
    </p188:txBody>
  </p188:cm>
</p188:cmLst>
</file>

<file path=ppt/comments/modernComment_135_31F8006E.xml><?xml version="1.0" encoding="utf-8"?>
<p188:cmLst xmlns:a="http://schemas.openxmlformats.org/drawingml/2006/main" xmlns:r="http://schemas.openxmlformats.org/officeDocument/2006/relationships" xmlns:p188="http://schemas.microsoft.com/office/powerpoint/2018/8/main">
  <p188:cm id="{3AF95DD9-136A-40C4-B9D8-909C93184156}" authorId="{324D915A-1F77-A99E-C147-D2F3975894BD}" status="resolved" created="2025-04-14T04:48:42.372" complete="100000">
    <ac:deMkLst xmlns:ac="http://schemas.microsoft.com/office/drawing/2013/main/command">
      <pc:docMk xmlns:pc="http://schemas.microsoft.com/office/powerpoint/2013/main/command"/>
      <pc:sldMk xmlns:pc="http://schemas.microsoft.com/office/powerpoint/2013/main/command" cId="838336622" sldId="309"/>
      <ac:spMk id="2" creationId="{9329A64E-517B-85EE-D96B-D407EDDCB846}"/>
    </ac:deMkLst>
    <p188:txBody>
      <a:bodyPr/>
      <a:lstStyle/>
      <a:p>
        <a:r>
          <a:rPr lang="en-US"/>
          <a:t>clean up</a:t>
        </a:r>
      </a:p>
    </p188:txBody>
    <p188:extLst>
      <p:ext xmlns:p="http://schemas.openxmlformats.org/presentationml/2006/main" uri="{57CB4572-C831-44C2-8A1C-0ADB6CCDFE69}">
        <p223:reactions xmlns:p223="http://schemas.microsoft.com/office/powerpoint/2022/03/main">
          <p223:rxn type="👍">
            <p223:instance time="2025-04-14T15:55:27.372" authorId="{324D915A-1F77-A99E-C147-D2F3975894BD}"/>
          </p223:rxn>
        </p223:reactions>
      </p:ext>
    </p188:extLst>
  </p188:cm>
</p188:cmLst>
</file>

<file path=ppt/comments/modernComment_13D_3946CDFC.xml><?xml version="1.0" encoding="utf-8"?>
<p188:cmLst xmlns:a="http://schemas.openxmlformats.org/drawingml/2006/main" xmlns:r="http://schemas.openxmlformats.org/officeDocument/2006/relationships" xmlns:p188="http://schemas.microsoft.com/office/powerpoint/2018/8/main">
  <p188:cm id="{98E3CC5B-748F-455F-B812-F2C1D084E571}" authorId="{324D915A-1F77-A99E-C147-D2F3975894BD}" created="2025-04-14T04:56:38.544">
    <pc:sldMkLst xmlns:pc="http://schemas.microsoft.com/office/powerpoint/2013/main/command">
      <pc:docMk/>
      <pc:sldMk cId="960941564" sldId="317"/>
    </pc:sldMkLst>
    <p188:txBody>
      <a:bodyPr/>
      <a:lstStyle/>
      <a:p>
        <a:r>
          <a:rPr lang="en-US"/>
          <a:t>clean this up, split into different slides per suggestion. Have conclusion that summarizes order.</a:t>
        </a:r>
      </a:p>
    </p188:txBody>
  </p188:cm>
  <p188:cm id="{D0EA9111-3E37-4036-8490-DA536A1E1F49}" authorId="{324D915A-1F77-A99E-C147-D2F3975894BD}" created="2025-04-15T16:54:05.455">
    <ac:txMkLst xmlns:ac="http://schemas.microsoft.com/office/drawing/2013/main/command">
      <pc:docMk xmlns:pc="http://schemas.microsoft.com/office/powerpoint/2013/main/command"/>
      <pc:sldMk xmlns:pc="http://schemas.microsoft.com/office/powerpoint/2013/main/command" cId="960941564" sldId="317"/>
      <ac:spMk id="4" creationId="{49D4FF31-3B34-8295-F0A4-F5EC486FC4C3}"/>
      <ac:txMk cp="49">
        <ac:context len="99" hash="3073449967"/>
      </ac:txMk>
    </ac:txMkLst>
    <p188:pos x="10568582" y="1908450"/>
    <p188:txBody>
      <a:bodyPr/>
      <a:lstStyle/>
      <a:p>
        <a:r>
          <a:rPr lang="en-US"/>
          <a:t>Replace this with keeping off site backups</a:t>
        </a:r>
      </a:p>
    </p188:txBody>
  </p188:cm>
</p188:cmLst>
</file>

<file path=ppt/comments/modernComment_156_D9608A90.xml><?xml version="1.0" encoding="utf-8"?>
<p188:cmLst xmlns:a="http://schemas.openxmlformats.org/drawingml/2006/main" xmlns:r="http://schemas.openxmlformats.org/officeDocument/2006/relationships" xmlns:p188="http://schemas.microsoft.com/office/powerpoint/2018/8/main">
  <p188:cm id="{60C3944B-8223-4BAE-9E80-A64682077DF7}" authorId="{324D915A-1F77-A99E-C147-D2F3975894BD}" status="resolved" created="2025-04-14T04:56:14.559" complete="100000">
    <pc:sldMkLst xmlns:pc="http://schemas.microsoft.com/office/powerpoint/2013/main/command">
      <pc:docMk/>
      <pc:sldMk cId="3646982800" sldId="342"/>
    </pc:sldMkLst>
    <p188:txBody>
      <a:bodyPr/>
      <a:lstStyle/>
      <a:p>
        <a:r>
          <a:rPr lang="en-US"/>
          <a:t>clean this up, make it pretty with better visualization. Too much text.</a:t>
        </a:r>
      </a:p>
    </p188:txBody>
    <p188:extLst>
      <p:ext xmlns:p="http://schemas.openxmlformats.org/presentationml/2006/main" uri="{57CB4572-C831-44C2-8A1C-0ADB6CCDFE69}">
        <p223:reactions xmlns:p223="http://schemas.microsoft.com/office/powerpoint/2022/03/main">
          <p223:rxn type="👍">
            <p223:instance time="2025-04-14T20:55:35.264" authorId="{324D915A-1F77-A99E-C147-D2F3975894BD}"/>
          </p223:rxn>
        </p223:reactions>
      </p:ext>
    </p188:extLst>
  </p188:cm>
</p188:cmLst>
</file>

<file path=ppt/comments/modernComment_158_13BEE0CC.xml><?xml version="1.0" encoding="utf-8"?>
<p188:cmLst xmlns:a="http://schemas.openxmlformats.org/drawingml/2006/main" xmlns:r="http://schemas.openxmlformats.org/officeDocument/2006/relationships" xmlns:p188="http://schemas.microsoft.com/office/powerpoint/2018/8/main">
  <p188:cm id="{F0E8BA40-DBE7-4B7D-8FC1-82C6C5814CA2}" authorId="{324D915A-1F77-A99E-C147-D2F3975894BD}" created="2025-04-15T16:52:22.402">
    <ac:deMkLst xmlns:ac="http://schemas.microsoft.com/office/drawing/2013/main/command">
      <pc:docMk xmlns:pc="http://schemas.microsoft.com/office/powerpoint/2013/main/command"/>
      <pc:sldMk xmlns:pc="http://schemas.microsoft.com/office/powerpoint/2013/main/command" cId="331276492" sldId="344"/>
      <ac:picMk id="4" creationId="{A8B258CC-8719-EE53-8D75-934F69897AF3}"/>
    </ac:deMkLst>
    <p188:txBody>
      <a:bodyPr/>
      <a:lstStyle/>
      <a:p>
        <a:r>
          <a:rPr lang="en-US"/>
          <a:t>Either change all of these from gifs to images or make them run once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4/14/2025</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ybereason.com/blog/expert-support-class-ac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D334-2F19-EE0B-9C59-DBE7B431B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F490C-5A0C-CF56-9B43-B23DA8E47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1CEE5-5173-E49D-AB1C-963801869C06}"/>
              </a:ext>
            </a:extLst>
          </p:cNvPr>
          <p:cNvSpPr>
            <a:spLocks noGrp="1"/>
          </p:cNvSpPr>
          <p:nvPr>
            <p:ph type="body" idx="1"/>
          </p:nvPr>
        </p:nvSpPr>
        <p:spPr/>
        <p:txBody>
          <a:bodyPr/>
          <a:lstStyle/>
          <a:p>
            <a:r>
              <a:rPr lang="en-US" dirty="0" err="1">
                <a:ea typeface="Calibri"/>
                <a:cs typeface="Calibri"/>
              </a:rPr>
              <a:t>BlackCat</a:t>
            </a:r>
            <a:r>
              <a:rPr lang="en-US" dirty="0">
                <a:ea typeface="Calibri"/>
                <a:cs typeface="Calibri"/>
              </a:rPr>
              <a:t> enumerating VMs, killing all of them, and then deleting all snapshots. All using built-in ESXi administration tools </a:t>
            </a:r>
            <a:r>
              <a:rPr lang="en-US" dirty="0" err="1">
                <a:ea typeface="Calibri"/>
                <a:cs typeface="Calibri"/>
              </a:rPr>
              <a:t>esxcli</a:t>
            </a:r>
            <a:r>
              <a:rPr lang="en-US" dirty="0">
                <a:ea typeface="Calibri"/>
                <a:cs typeface="Calibri"/>
              </a:rPr>
              <a:t> and vim-cmd.</a:t>
            </a:r>
          </a:p>
          <a:p>
            <a:endParaRPr lang="en-US" dirty="0">
              <a:ea typeface="Calibri"/>
              <a:cs typeface="Calibri"/>
            </a:endParaRPr>
          </a:p>
          <a:p>
            <a:r>
              <a:rPr lang="en-US" dirty="0">
                <a:hlinkClick r:id="rId3"/>
              </a:rPr>
              <a:t>https://www.cybereason.com/blog/expert-support-class-action</a:t>
            </a:r>
            <a:endParaRPr lang="en-US" dirty="0">
              <a:ea typeface="Calibri"/>
              <a:cs typeface="Calibri"/>
              <a:hlinkClick r:id="rId3"/>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E1481BE5-2F2B-8D1F-D1B0-3C8D4B1D02B8}"/>
              </a:ext>
            </a:extLst>
          </p:cNvPr>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397929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8E00-1FE6-07AB-12A9-5C57CE4A6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7670F-664D-8175-CDFB-9B9CDAEE2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E3132-A778-A939-4B3C-BACAD93C30A1}"/>
              </a:ext>
            </a:extLst>
          </p:cNvPr>
          <p:cNvSpPr>
            <a:spLocks noGrp="1"/>
          </p:cNvSpPr>
          <p:nvPr>
            <p:ph type="body" idx="1"/>
          </p:nvPr>
        </p:nvSpPr>
        <p:spPr/>
        <p:txBody>
          <a:bodyPr/>
          <a:lstStyle/>
          <a:p>
            <a:r>
              <a:rPr lang="en-US" dirty="0">
                <a:ea typeface="Calibri"/>
                <a:cs typeface="Calibri"/>
              </a:rPr>
              <a:t>Several ransomware operators leverage CVE-2024-37085 to deploy Akira and Black Basta ransomware variants. This vulnerability impacted AD joined ESXi hosts where they would grant administrative access to anyone inside of the "ESX Admins" group, which did not exist by default. </a:t>
            </a:r>
          </a:p>
          <a:p>
            <a:endParaRPr lang="en-US" dirty="0">
              <a:ea typeface="Calibri"/>
              <a:cs typeface="Calibri"/>
            </a:endParaRPr>
          </a:p>
          <a:p>
            <a:r>
              <a:rPr lang="en-US" dirty="0"/>
              <a:t>https://www.microsoft.com/en-us/security/blog/2024/07/29/ransomware-operators-exploit-esxi-hypervisor-vulnerability-for-mass-encryption/</a:t>
            </a:r>
            <a:endParaRPr lang="en-US" dirty="0">
              <a:ea typeface="Calibri"/>
              <a:cs typeface="Calibri"/>
            </a:endParaRPr>
          </a:p>
        </p:txBody>
      </p:sp>
      <p:sp>
        <p:nvSpPr>
          <p:cNvPr id="4" name="Slide Number Placeholder 3">
            <a:extLst>
              <a:ext uri="{FF2B5EF4-FFF2-40B4-BE49-F238E27FC236}">
                <a16:creationId xmlns:a16="http://schemas.microsoft.com/office/drawing/2014/main" id="{58C4C5D0-1621-8839-AE4F-0DFF309CD032}"/>
              </a:ext>
            </a:extLst>
          </p:cNvPr>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33628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1F84C-046B-01BB-6DE4-BA8CBA9CB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C7229-36DD-733E-BBD0-894274EBA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79981-4175-3A32-8098-F13A7BAE0FBB}"/>
              </a:ext>
            </a:extLst>
          </p:cNvPr>
          <p:cNvSpPr>
            <a:spLocks noGrp="1"/>
          </p:cNvSpPr>
          <p:nvPr>
            <p:ph type="body" idx="1"/>
          </p:nvPr>
        </p:nvSpPr>
        <p:spPr/>
        <p:txBody>
          <a:bodyPr/>
          <a:lstStyle/>
          <a:p>
            <a:r>
              <a:rPr lang="en-US" dirty="0">
                <a:ea typeface="Calibri"/>
                <a:cs typeface="Calibri"/>
              </a:rPr>
              <a:t>Some of the ESXi specific techniques used by Akira.</a:t>
            </a:r>
          </a:p>
          <a:p>
            <a:endParaRPr lang="en-US" dirty="0">
              <a:ea typeface="Calibri"/>
              <a:cs typeface="Calibri"/>
            </a:endParaRPr>
          </a:p>
          <a:p>
            <a:r>
              <a:rPr lang="en-US" dirty="0"/>
              <a:t>https://technijian.com/business-continuity/ransomware/akiras-new-linux-ransomware-attacking-vmware-esxi-servers-a-growing-cyber-threat/</a:t>
            </a:r>
            <a:endParaRPr lang="en-US" dirty="0">
              <a:ea typeface="Calibri"/>
              <a:cs typeface="Calibri"/>
            </a:endParaRPr>
          </a:p>
        </p:txBody>
      </p:sp>
      <p:sp>
        <p:nvSpPr>
          <p:cNvPr id="4" name="Slide Number Placeholder 3">
            <a:extLst>
              <a:ext uri="{FF2B5EF4-FFF2-40B4-BE49-F238E27FC236}">
                <a16:creationId xmlns:a16="http://schemas.microsoft.com/office/drawing/2014/main" id="{B893C81A-98DB-B26D-E991-85D7A43885F1}"/>
              </a:ext>
            </a:extLst>
          </p:cNvPr>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2729017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E2488-4609-853C-7C73-57B39EB65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4F967-28C3-E41F-81A6-C007A8343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E6159-5735-7D6A-54B7-DB2CAE6BD4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45100E-B067-6F12-AD39-80308B9E23A9}"/>
              </a:ext>
            </a:extLst>
          </p:cNvPr>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36476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A57-0B20-9D7D-C1E4-E92381FEC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132CC-1790-F873-F657-72B9E3A35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B371E-7617-EF83-437B-55BADA715505}"/>
              </a:ext>
            </a:extLst>
          </p:cNvPr>
          <p:cNvSpPr>
            <a:spLocks noGrp="1"/>
          </p:cNvSpPr>
          <p:nvPr>
            <p:ph type="body" idx="1"/>
          </p:nvPr>
        </p:nvSpPr>
        <p:spPr/>
        <p:txBody>
          <a:bodyPr/>
          <a:lstStyle/>
          <a:p>
            <a:r>
              <a:rPr lang="en-US">
                <a:ea typeface="Calibri"/>
                <a:cs typeface="Calibri"/>
              </a:rPr>
              <a:t>One potential attack path</a:t>
            </a:r>
          </a:p>
        </p:txBody>
      </p:sp>
      <p:sp>
        <p:nvSpPr>
          <p:cNvPr id="4" name="Slide Number Placeholder 3">
            <a:extLst>
              <a:ext uri="{FF2B5EF4-FFF2-40B4-BE49-F238E27FC236}">
                <a16:creationId xmlns:a16="http://schemas.microsoft.com/office/drawing/2014/main" id="{F6E7CB99-6E83-607D-638B-F08E7C5DD4FB}"/>
              </a:ext>
            </a:extLst>
          </p:cNvPr>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342525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2E4DE-FEBB-06B2-148B-5614C34F0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B25EC-88BC-3351-A437-1FF128A00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B240F-99E2-72FB-2F77-4623ED2B2DDD}"/>
              </a:ext>
            </a:extLst>
          </p:cNvPr>
          <p:cNvSpPr>
            <a:spLocks noGrp="1"/>
          </p:cNvSpPr>
          <p:nvPr>
            <p:ph type="body" idx="1"/>
          </p:nvPr>
        </p:nvSpPr>
        <p:spPr/>
        <p:txBody>
          <a:bodyPr/>
          <a:lstStyle/>
          <a:p>
            <a:pPr marL="285750" indent="-285750">
              <a:buFont typeface="Calibri,Sans-Serif"/>
              <a:buChar char="-"/>
            </a:pPr>
            <a:endParaRPr lang="en-US">
              <a:ea typeface="Calibri"/>
              <a:cs typeface="Calibri"/>
            </a:endParaRPr>
          </a:p>
          <a:p>
            <a:pPr marL="171450" indent="-171450">
              <a:lnSpc>
                <a:spcPct val="130000"/>
              </a:lnSpc>
              <a:spcBef>
                <a:spcPts val="1000"/>
              </a:spcBef>
              <a:buFont typeface="Arial"/>
              <a:buChar char="•"/>
            </a:pPr>
            <a:r>
              <a:rPr lang="en-US"/>
              <a:t>Hostd.log</a:t>
            </a:r>
            <a:endParaRPr lang="en-US">
              <a:ea typeface="Calibri"/>
              <a:cs typeface="Calibri"/>
            </a:endParaRPr>
          </a:p>
          <a:p>
            <a:pPr marL="171450" indent="-171450">
              <a:lnSpc>
                <a:spcPct val="130000"/>
              </a:lnSpc>
              <a:spcBef>
                <a:spcPts val="1000"/>
              </a:spcBef>
              <a:buFont typeface="Arial"/>
              <a:buChar char="•"/>
            </a:pPr>
            <a:r>
              <a:rPr lang="en-US"/>
              <a:t>Covers anything that interacts with virtual machines or the hypervisor itself</a:t>
            </a:r>
          </a:p>
          <a:p>
            <a:pPr marL="171450" indent="-171450">
              <a:lnSpc>
                <a:spcPct val="130000"/>
              </a:lnSpc>
              <a:spcBef>
                <a:spcPts val="1000"/>
              </a:spcBef>
              <a:buFont typeface="Arial"/>
              <a:buChar char="•"/>
            </a:pPr>
            <a:r>
              <a:rPr lang="en-US"/>
              <a:t>Think things like disabling the firewall, enabling/disabling SSH, deleting snapshots for a VM, etc. Number one priority to ingest into a SIEM and create detections over.</a:t>
            </a:r>
            <a:endParaRPr lang="en-US">
              <a:ea typeface="Calibri"/>
              <a:cs typeface="Calibri"/>
            </a:endParaRPr>
          </a:p>
          <a:p>
            <a:pPr marL="171450" indent="-171450">
              <a:lnSpc>
                <a:spcPct val="130000"/>
              </a:lnSpc>
              <a:spcBef>
                <a:spcPts val="1000"/>
              </a:spcBef>
              <a:buFont typeface="Arial"/>
              <a:buChar char="•"/>
            </a:pPr>
            <a:r>
              <a:rPr lang="en-US"/>
              <a:t>Shell.log</a:t>
            </a:r>
          </a:p>
          <a:p>
            <a:pPr marL="171450" indent="-171450">
              <a:lnSpc>
                <a:spcPct val="130000"/>
              </a:lnSpc>
              <a:spcBef>
                <a:spcPts val="1000"/>
              </a:spcBef>
              <a:buFont typeface="Arial"/>
              <a:buChar char="•"/>
            </a:pPr>
            <a:r>
              <a:rPr lang="en-US"/>
              <a:t>Covers shell events on the </a:t>
            </a:r>
            <a:r>
              <a:rPr lang="en-US" err="1"/>
              <a:t>ESXi</a:t>
            </a:r>
            <a:r>
              <a:rPr lang="en-US"/>
              <a:t> host itself, if they were executing via DCUI or SSH. Useful for detecting non-</a:t>
            </a:r>
            <a:r>
              <a:rPr lang="en-US" err="1"/>
              <a:t>ESXi</a:t>
            </a:r>
            <a:r>
              <a:rPr lang="en-US"/>
              <a:t> command execution. Secondary priority.</a:t>
            </a:r>
            <a:endParaRPr lang="en-US">
              <a:ea typeface="Calibri"/>
              <a:cs typeface="Calibri"/>
            </a:endParaRPr>
          </a:p>
          <a:p>
            <a:pPr marL="171450" indent="-171450">
              <a:lnSpc>
                <a:spcPct val="130000"/>
              </a:lnSpc>
              <a:spcBef>
                <a:spcPts val="1000"/>
              </a:spcBef>
              <a:buFont typeface="Arial"/>
              <a:buChar char="•"/>
            </a:pPr>
            <a:r>
              <a:rPr lang="en-US"/>
              <a:t>Auth.log</a:t>
            </a:r>
          </a:p>
          <a:p>
            <a:pPr marL="171450" indent="-171450">
              <a:lnSpc>
                <a:spcPct val="130000"/>
              </a:lnSpc>
              <a:spcBef>
                <a:spcPts val="1000"/>
              </a:spcBef>
              <a:buFont typeface="Arial"/>
              <a:buChar char="•"/>
            </a:pPr>
            <a:r>
              <a:rPr lang="en-US"/>
              <a:t>Covers authentication events, but may also cover shell execution. Keep an eye on this one. Third priority.</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31D48F7C-6B2B-5505-FD7B-B7BCCAF22DBA}"/>
              </a:ext>
            </a:extLst>
          </p:cNvPr>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34890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B1AB4-00B2-8539-D909-94BBCA8C01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BDEEA-55BE-5911-7AC1-BA95E2191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E8BB-7B28-AD28-A782-8EFD4E232787}"/>
              </a:ext>
            </a:extLst>
          </p:cNvPr>
          <p:cNvSpPr>
            <a:spLocks noGrp="1"/>
          </p:cNvSpPr>
          <p:nvPr>
            <p:ph type="body" idx="1"/>
          </p:nvPr>
        </p:nvSpPr>
        <p:spPr/>
        <p:txBody>
          <a:bodyPr/>
          <a:lstStyle/>
          <a:p>
            <a:r>
              <a:rPr lang="en-US"/>
              <a:t>Example </a:t>
            </a:r>
            <a:r>
              <a:rPr lang="en-US" err="1"/>
              <a:t>esxcli</a:t>
            </a:r>
            <a:r>
              <a:rPr lang="en-US"/>
              <a:t> command that sets the syslog directory to temp</a:t>
            </a:r>
          </a:p>
        </p:txBody>
      </p:sp>
      <p:sp>
        <p:nvSpPr>
          <p:cNvPr id="4" name="Slide Number Placeholder 3">
            <a:extLst>
              <a:ext uri="{FF2B5EF4-FFF2-40B4-BE49-F238E27FC236}">
                <a16:creationId xmlns:a16="http://schemas.microsoft.com/office/drawing/2014/main" id="{5842305B-7F5C-8BDE-04F8-480F9C6E76D2}"/>
              </a:ext>
            </a:extLst>
          </p:cNvPr>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2119447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ACF4-7CDB-9F89-272B-8B3FCAA1D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278C4-D9B4-4270-EDA6-F706B5878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65B11-A3C9-261A-2FFA-FCDB19ABD465}"/>
              </a:ext>
            </a:extLst>
          </p:cNvPr>
          <p:cNvSpPr>
            <a:spLocks noGrp="1"/>
          </p:cNvSpPr>
          <p:nvPr>
            <p:ph type="body" idx="1"/>
          </p:nvPr>
        </p:nvSpPr>
        <p:spPr/>
        <p:txBody>
          <a:bodyPr/>
          <a:lstStyle/>
          <a:p>
            <a:r>
              <a:rPr lang="en-US"/>
              <a:t>You've ingested these logs, what next?</a:t>
            </a:r>
          </a:p>
          <a:p>
            <a:r>
              <a:rPr lang="en-US"/>
              <a:t>Outline some detection opportunities</a:t>
            </a:r>
          </a:p>
          <a:p>
            <a:r>
              <a:rPr lang="en-US"/>
              <a:t>Detect </a:t>
            </a:r>
            <a:r>
              <a:rPr lang="en-US" err="1"/>
              <a:t>esxcli</a:t>
            </a:r>
            <a:r>
              <a:rPr lang="en-US"/>
              <a:t> usage, vim-</a:t>
            </a:r>
            <a:r>
              <a:rPr lang="en-US" err="1"/>
              <a:t>cmd</a:t>
            </a:r>
            <a:r>
              <a:rPr lang="en-US"/>
              <a:t> usage.</a:t>
            </a:r>
          </a:p>
          <a:p>
            <a:r>
              <a:rPr lang="en-US"/>
              <a:t>Outline detecting things in hostd.log</a:t>
            </a:r>
          </a:p>
          <a:p>
            <a:endParaRPr lang="en-US"/>
          </a:p>
          <a:p>
            <a:r>
              <a:rPr lang="en-US"/>
              <a:t>Map log sources to adversary tactics</a:t>
            </a:r>
          </a:p>
          <a:p>
            <a:endParaRPr lang="en-US">
              <a:ea typeface="Calibri"/>
              <a:cs typeface="Calibri"/>
            </a:endParaRPr>
          </a:p>
        </p:txBody>
      </p:sp>
      <p:sp>
        <p:nvSpPr>
          <p:cNvPr id="4" name="Slide Number Placeholder 3">
            <a:extLst>
              <a:ext uri="{FF2B5EF4-FFF2-40B4-BE49-F238E27FC236}">
                <a16:creationId xmlns:a16="http://schemas.microsoft.com/office/drawing/2014/main" id="{70874F2E-2F52-8EEF-0A00-E026A8199A02}"/>
              </a:ext>
            </a:extLst>
          </p:cNvPr>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92217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32C4-1603-F830-D278-55934C5A1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C9651-C293-6CAC-239F-131AA4DBE0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16475-9864-BEBC-55F7-639D19CCFBF4}"/>
              </a:ext>
            </a:extLst>
          </p:cNvPr>
          <p:cNvSpPr>
            <a:spLocks noGrp="1"/>
          </p:cNvSpPr>
          <p:nvPr>
            <p:ph type="body" idx="1"/>
          </p:nvPr>
        </p:nvSpPr>
        <p:spPr/>
        <p:txBody>
          <a:bodyPr/>
          <a:lstStyle/>
          <a:p>
            <a:r>
              <a:rPr lang="en-US"/>
              <a:t>You've ingested these logs, what next?</a:t>
            </a:r>
          </a:p>
          <a:p>
            <a:r>
              <a:rPr lang="en-US"/>
              <a:t>Outline some detection opportunities</a:t>
            </a:r>
          </a:p>
          <a:p>
            <a:r>
              <a:rPr lang="en-US"/>
              <a:t>Detect </a:t>
            </a:r>
            <a:r>
              <a:rPr lang="en-US" err="1"/>
              <a:t>esxcli</a:t>
            </a:r>
            <a:r>
              <a:rPr lang="en-US"/>
              <a:t> usage, vim-</a:t>
            </a:r>
            <a:r>
              <a:rPr lang="en-US" err="1"/>
              <a:t>cmd</a:t>
            </a:r>
            <a:r>
              <a:rPr lang="en-US"/>
              <a:t> usage.</a:t>
            </a:r>
          </a:p>
          <a:p>
            <a:r>
              <a:rPr lang="en-US"/>
              <a:t>Outline detecting things in hostd.log</a:t>
            </a:r>
          </a:p>
          <a:p>
            <a:endParaRPr lang="en-US"/>
          </a:p>
          <a:p>
            <a:r>
              <a:rPr lang="en-US"/>
              <a:t>Map log sources to adversary tactics</a:t>
            </a:r>
          </a:p>
          <a:p>
            <a:endParaRPr lang="en-US">
              <a:ea typeface="Calibri"/>
              <a:cs typeface="Calibri"/>
            </a:endParaRPr>
          </a:p>
        </p:txBody>
      </p:sp>
      <p:sp>
        <p:nvSpPr>
          <p:cNvPr id="4" name="Slide Number Placeholder 3">
            <a:extLst>
              <a:ext uri="{FF2B5EF4-FFF2-40B4-BE49-F238E27FC236}">
                <a16:creationId xmlns:a16="http://schemas.microsoft.com/office/drawing/2014/main" id="{19E6A1A4-E8ED-17BB-FCF2-434981C73B8B}"/>
              </a:ext>
            </a:extLst>
          </p:cNvPr>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209475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0C41F-5C60-F3C0-B719-E4F3A3EAC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1350E-E1FD-FCBE-FF8A-3D5EFDF4F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D7591-2574-9FE0-C98F-28E52D551B42}"/>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3BB8572E-49D5-5AAE-077F-2A331D564E74}"/>
              </a:ext>
            </a:extLst>
          </p:cNvPr>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32778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Make prettier</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04598-7625-98B5-3E88-FB2794612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94C1E-7E95-2686-595C-C2AB136E6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52D99-ACC2-1924-AE00-5D7D1741F728}"/>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69E6BE0-59E0-D572-DD16-CA14E316E16F}"/>
              </a:ext>
            </a:extLst>
          </p:cNvPr>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2363112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E9F23-2707-CB11-3178-310C092D9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63EBC-0BBB-5D2B-AF34-D0EA20930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3A2F6-D4BF-8D27-4593-FB3A9E708B74}"/>
              </a:ext>
            </a:extLst>
          </p:cNvPr>
          <p:cNvSpPr>
            <a:spLocks noGrp="1"/>
          </p:cNvSpPr>
          <p:nvPr>
            <p:ph type="body" idx="1"/>
          </p:nvPr>
        </p:nvSpPr>
        <p:spPr/>
        <p:txBody>
          <a:bodyPr/>
          <a:lstStyle/>
          <a:p>
            <a:r>
              <a:rPr lang="en-US"/>
              <a:t>Empty! Because we didn’t execute any shell commands, obviously.</a:t>
            </a:r>
          </a:p>
        </p:txBody>
      </p:sp>
      <p:sp>
        <p:nvSpPr>
          <p:cNvPr id="4" name="Slide Number Placeholder 3">
            <a:extLst>
              <a:ext uri="{FF2B5EF4-FFF2-40B4-BE49-F238E27FC236}">
                <a16:creationId xmlns:a16="http://schemas.microsoft.com/office/drawing/2014/main" id="{33FF3857-DBF9-D08D-8E1E-8A00370946F3}"/>
              </a:ext>
            </a:extLst>
          </p:cNvPr>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294831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0A246-D2C6-1A79-0A5C-1E592816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4FDB9-07FA-FA0A-4556-B60B8FB57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F32830-AD2E-4EC4-FF61-7D4BBAA19A36}"/>
              </a:ext>
            </a:extLst>
          </p:cNvPr>
          <p:cNvSpPr>
            <a:spLocks noGrp="1"/>
          </p:cNvSpPr>
          <p:nvPr>
            <p:ph type="body" idx="1"/>
          </p:nvPr>
        </p:nvSpPr>
        <p:spPr/>
        <p:txBody>
          <a:bodyPr/>
          <a:lstStyle/>
          <a:p>
            <a:r>
              <a:rPr lang="en-US"/>
              <a:t>Example </a:t>
            </a:r>
            <a:r>
              <a:rPr lang="en-US" err="1"/>
              <a:t>esxcli</a:t>
            </a:r>
            <a:r>
              <a:rPr lang="en-US"/>
              <a:t> command that sets the syslog directory to temp</a:t>
            </a:r>
          </a:p>
        </p:txBody>
      </p:sp>
      <p:sp>
        <p:nvSpPr>
          <p:cNvPr id="4" name="Slide Number Placeholder 3">
            <a:extLst>
              <a:ext uri="{FF2B5EF4-FFF2-40B4-BE49-F238E27FC236}">
                <a16:creationId xmlns:a16="http://schemas.microsoft.com/office/drawing/2014/main" id="{916B4F9D-6D1F-CFE1-8992-D84F381EC540}"/>
              </a:ext>
            </a:extLst>
          </p:cNvPr>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374842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7DB22-4A7D-79C7-64EC-F7D53C33E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AC422-71F9-F337-2CE4-F0FAE6BC1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71CD04-A944-1D73-F0C5-490FFB6E70E8}"/>
              </a:ext>
            </a:extLst>
          </p:cNvPr>
          <p:cNvSpPr>
            <a:spLocks noGrp="1"/>
          </p:cNvSpPr>
          <p:nvPr>
            <p:ph type="body" idx="1"/>
          </p:nvPr>
        </p:nvSpPr>
        <p:spPr/>
        <p:txBody>
          <a:bodyPr/>
          <a:lstStyle/>
          <a:p>
            <a:pPr marL="285750" indent="-285750">
              <a:buFont typeface="Calibri,Sans-Serif"/>
              <a:buChar char="-"/>
            </a:pPr>
            <a:endParaRPr lang="en-US">
              <a:ea typeface="Calibri"/>
              <a:cs typeface="Calibri"/>
            </a:endParaRPr>
          </a:p>
          <a:p>
            <a:pPr>
              <a:lnSpc>
                <a:spcPct val="130000"/>
              </a:lnSpc>
              <a:spcBef>
                <a:spcPts val="1000"/>
              </a:spcBef>
            </a:pPr>
            <a:r>
              <a:rPr lang="en-US">
                <a:ea typeface="Calibri"/>
                <a:cs typeface="Calibri"/>
              </a:rPr>
              <a:t>In summary, I'd order our three log sources in this way. Hostd.log should be the priority as demonstrated it'll catch everything regardless of the execution method.</a:t>
            </a:r>
          </a:p>
          <a:p>
            <a:pPr>
              <a:lnSpc>
                <a:spcPct val="130000"/>
              </a:lnSpc>
              <a:spcBef>
                <a:spcPts val="1000"/>
              </a:spcBef>
            </a:pPr>
            <a:endParaRPr lang="en-US">
              <a:ea typeface="Calibri"/>
              <a:cs typeface="Calibri"/>
            </a:endParaRPr>
          </a:p>
          <a:p>
            <a:pPr>
              <a:lnSpc>
                <a:spcPct val="130000"/>
              </a:lnSpc>
              <a:spcBef>
                <a:spcPts val="1000"/>
              </a:spcBef>
            </a:pPr>
            <a:r>
              <a:rPr lang="en-US">
                <a:ea typeface="Calibri"/>
                <a:cs typeface="Calibri"/>
              </a:rPr>
              <a:t>Shell.log is nice for catching non-</a:t>
            </a:r>
            <a:r>
              <a:rPr lang="en-US" err="1">
                <a:ea typeface="Calibri"/>
                <a:cs typeface="Calibri"/>
              </a:rPr>
              <a:t>esxi</a:t>
            </a:r>
            <a:r>
              <a:rPr lang="en-US">
                <a:ea typeface="Calibri"/>
                <a:cs typeface="Calibri"/>
              </a:rPr>
              <a:t> related shell execution or for attributing that a given action happened on the host or remotely (different levels of severity)</a:t>
            </a:r>
          </a:p>
          <a:p>
            <a:pPr>
              <a:lnSpc>
                <a:spcPct val="130000"/>
              </a:lnSpc>
              <a:spcBef>
                <a:spcPts val="1000"/>
              </a:spcBef>
            </a:pPr>
            <a:endParaRPr lang="en-US">
              <a:ea typeface="Calibri"/>
              <a:cs typeface="Calibri"/>
            </a:endParaRPr>
          </a:p>
          <a:p>
            <a:pPr>
              <a:lnSpc>
                <a:spcPct val="130000"/>
              </a:lnSpc>
              <a:spcBef>
                <a:spcPts val="1000"/>
              </a:spcBef>
            </a:pPr>
            <a:r>
              <a:rPr lang="en-US">
                <a:ea typeface="Calibri"/>
                <a:cs typeface="Calibri"/>
              </a:rPr>
              <a:t>Auth.log is good to ingest as well for auditing and management purposes, but the other two log sources attach a username. Knowing where that username was authenticated from could be very useful during an investigation.</a:t>
            </a:r>
          </a:p>
          <a:p>
            <a:endParaRPr lang="en-US">
              <a:ea typeface="Calibri"/>
              <a:cs typeface="Calibri"/>
            </a:endParaRPr>
          </a:p>
        </p:txBody>
      </p:sp>
      <p:sp>
        <p:nvSpPr>
          <p:cNvPr id="4" name="Slide Number Placeholder 3">
            <a:extLst>
              <a:ext uri="{FF2B5EF4-FFF2-40B4-BE49-F238E27FC236}">
                <a16:creationId xmlns:a16="http://schemas.microsoft.com/office/drawing/2014/main" id="{0CE8997F-73BA-9B67-F088-041BCA5FC893}"/>
              </a:ext>
            </a:extLst>
          </p:cNvPr>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56685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84B17-FF45-ABA5-949A-6B94EFD06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1F9-D6D2-C75B-CF50-C96901B5D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C5418-37E1-692C-ABE3-B0A7955596BE}"/>
              </a:ext>
            </a:extLst>
          </p:cNvPr>
          <p:cNvSpPr>
            <a:spLocks noGrp="1"/>
          </p:cNvSpPr>
          <p:nvPr>
            <p:ph type="body" idx="1"/>
          </p:nvPr>
        </p:nvSpPr>
        <p:spPr/>
        <p:txBody>
          <a:bodyPr/>
          <a:lstStyle/>
          <a:p>
            <a:r>
              <a:rPr lang="en-US" dirty="0"/>
              <a:t>Detection idea prioritization.</a:t>
            </a:r>
          </a:p>
          <a:p>
            <a:endParaRPr lang="en-US" dirty="0">
              <a:ea typeface="Calibri"/>
              <a:cs typeface="Calibri"/>
            </a:endParaRPr>
          </a:p>
          <a:p>
            <a:r>
              <a:rPr lang="en-US" dirty="0">
                <a:ea typeface="Calibri"/>
                <a:cs typeface="Calibri"/>
              </a:rPr>
              <a:t>Things that correlate closely to ransomware deployment and aren't common at the top.</a:t>
            </a:r>
          </a:p>
          <a:p>
            <a:endParaRPr lang="en-US" dirty="0">
              <a:ea typeface="Calibri"/>
              <a:cs typeface="Calibri"/>
            </a:endParaRPr>
          </a:p>
          <a:p>
            <a:r>
              <a:rPr lang="en-US" dirty="0">
                <a:ea typeface="Calibri"/>
                <a:cs typeface="Calibri"/>
              </a:rPr>
              <a:t>Abnormal actions in Medium. Baseline Violations means if your IT team never uses vim-</a:t>
            </a:r>
            <a:r>
              <a:rPr lang="en-US" dirty="0" err="1">
                <a:ea typeface="Calibri"/>
                <a:cs typeface="Calibri"/>
              </a:rPr>
              <a:t>cmd</a:t>
            </a:r>
            <a:r>
              <a:rPr lang="en-US" dirty="0">
                <a:ea typeface="Calibri"/>
                <a:cs typeface="Calibri"/>
              </a:rPr>
              <a:t> or </a:t>
            </a:r>
            <a:r>
              <a:rPr lang="en-US" dirty="0" err="1">
                <a:ea typeface="Calibri"/>
                <a:cs typeface="Calibri"/>
              </a:rPr>
              <a:t>esxcli</a:t>
            </a:r>
            <a:r>
              <a:rPr lang="en-US" dirty="0">
                <a:ea typeface="Calibri"/>
                <a:cs typeface="Calibri"/>
              </a:rPr>
              <a:t>, create generic detections for that.</a:t>
            </a:r>
          </a:p>
          <a:p>
            <a:endParaRPr lang="en-US" dirty="0">
              <a:ea typeface="Calibri"/>
              <a:cs typeface="Calibri"/>
            </a:endParaRPr>
          </a:p>
          <a:p>
            <a:r>
              <a:rPr lang="en-US" dirty="0">
                <a:ea typeface="Calibri"/>
                <a:cs typeface="Calibri"/>
              </a:rPr>
              <a:t>Generic general enumeration actions on the bottom. Common for IT teams and can be noisy.</a:t>
            </a:r>
          </a:p>
        </p:txBody>
      </p:sp>
      <p:sp>
        <p:nvSpPr>
          <p:cNvPr id="4" name="Slide Number Placeholder 3">
            <a:extLst>
              <a:ext uri="{FF2B5EF4-FFF2-40B4-BE49-F238E27FC236}">
                <a16:creationId xmlns:a16="http://schemas.microsoft.com/office/drawing/2014/main" id="{044DBAE8-CDEA-ABA2-9614-719F38759B4B}"/>
              </a:ext>
            </a:extLst>
          </p:cNvPr>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1194415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65CEC-06CC-E570-5A15-B81269535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ED1F2-2259-5FE0-71AB-263434CC05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C07FF-FDD6-3BA8-C50C-8BAE8BECC0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F7D300-C019-D998-3A08-69DD01480301}"/>
              </a:ext>
            </a:extLst>
          </p:cNvPr>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1147243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41FA-03F8-44B3-21E7-29695A76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DBDE6-575C-7535-9D2E-6F36E69FA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37229-B4EE-DB6A-044E-297C564E1E0A}"/>
              </a:ext>
            </a:extLst>
          </p:cNvPr>
          <p:cNvSpPr>
            <a:spLocks noGrp="1"/>
          </p:cNvSpPr>
          <p:nvPr>
            <p:ph type="body" idx="1"/>
          </p:nvPr>
        </p:nvSpPr>
        <p:spPr/>
        <p:txBody>
          <a:bodyPr/>
          <a:lstStyle/>
          <a:p>
            <a:r>
              <a:rPr lang="en-US" dirty="0"/>
              <a:t>Snapshots only store data that is DIFFERENT from the original. If you lose the original or it gets encrypted, they won’t help much.</a:t>
            </a:r>
          </a:p>
        </p:txBody>
      </p:sp>
      <p:sp>
        <p:nvSpPr>
          <p:cNvPr id="4" name="Slide Number Placeholder 3">
            <a:extLst>
              <a:ext uri="{FF2B5EF4-FFF2-40B4-BE49-F238E27FC236}">
                <a16:creationId xmlns:a16="http://schemas.microsoft.com/office/drawing/2014/main" id="{908492C5-8108-C84D-788F-5058B0E8650A}"/>
              </a:ext>
            </a:extLst>
          </p:cNvPr>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385282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D354-FDD3-838D-B3C2-24B92065C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16CE-9068-CB9E-9057-57B5156BD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03AE6-080A-791C-CF59-089DB07C36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37C8C2-D6E1-48C2-BB25-3CDBEB83F011}"/>
              </a:ext>
            </a:extLst>
          </p:cNvPr>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2739547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727B-47E1-F182-22F4-17F3251EE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5913D-B579-DA23-3050-802E60BDB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BC519-8F0B-3E85-3297-0893FD0DC0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0184ED-DB22-58EF-4D1D-AF154F07F892}"/>
              </a:ext>
            </a:extLst>
          </p:cNvPr>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261349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0AE7F-CD27-865B-3DA8-F826F4020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27089-6F9C-F4DF-2404-3381BEC52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DA6D1-5DD6-ACA3-9522-645BCBC885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D6DE9B-684A-DCB9-CE48-6208EAC6D0E0}"/>
              </a:ext>
            </a:extLst>
          </p:cNvPr>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244152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E7218-804E-BC21-2D30-6A149B2F1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235090-8BF0-94C8-3FC7-87860277D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30004-BD35-8E95-F335-8B1AE0800B52}"/>
              </a:ext>
            </a:extLst>
          </p:cNvPr>
          <p:cNvSpPr>
            <a:spLocks noGrp="1"/>
          </p:cNvSpPr>
          <p:nvPr>
            <p:ph type="body" idx="1"/>
          </p:nvPr>
        </p:nvSpPr>
        <p:spPr/>
        <p:txBody>
          <a:bodyPr/>
          <a:lstStyle/>
          <a:p>
            <a:pPr marL="171450" indent="-171450">
              <a:buFont typeface="Calibri"/>
              <a:buChar char="-"/>
            </a:pPr>
            <a:r>
              <a:rPr lang="en-US">
                <a:ea typeface="Calibri" panose="020F0502020204030204"/>
                <a:cs typeface="Calibri" panose="020F0502020204030204"/>
              </a:rPr>
              <a:t>Name is Nathan Burns, I'm from Bellingham Washington and I'm a Senior Detection Engineer &amp; Threat Hunter @ Autodesk. </a:t>
            </a:r>
          </a:p>
          <a:p>
            <a:pPr marL="171450" indent="-171450">
              <a:buFont typeface="Calibri"/>
              <a:buChar char="-"/>
            </a:pPr>
            <a:endParaRPr lang="en-US">
              <a:ea typeface="Calibri" panose="020F0502020204030204"/>
              <a:cs typeface="Calibri" panose="020F0502020204030204"/>
            </a:endParaRPr>
          </a:p>
          <a:p>
            <a:pPr marL="171450" indent="-171450">
              <a:buFont typeface="Calibri"/>
              <a:buChar char="-"/>
            </a:pPr>
            <a:r>
              <a:rPr lang="en-US">
                <a:ea typeface="Calibri" panose="020F0502020204030204"/>
                <a:cs typeface="Calibri" panose="020F0502020204030204"/>
              </a:rPr>
              <a:t>Photo was pre-moustache </a:t>
            </a:r>
          </a:p>
          <a:p>
            <a:pPr marL="171450" indent="-171450">
              <a:buFont typeface="Calibri"/>
              <a:buChar char="-"/>
            </a:pPr>
            <a:endParaRPr lang="en-US">
              <a:ea typeface="Calibri" panose="020F0502020204030204"/>
              <a:cs typeface="Calibri" panose="020F0502020204030204"/>
            </a:endParaRPr>
          </a:p>
          <a:p>
            <a:pPr marL="171450" indent="-171450">
              <a:buFont typeface="Calibri"/>
              <a:buChar char="-"/>
            </a:pPr>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3BCFF23-F2E1-15AF-0C14-AEBE69EB06A6}"/>
              </a:ext>
            </a:extLst>
          </p:cNvPr>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4207915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0AF83-ABF9-2A67-CD1D-60308F1BA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2E35A-D663-89C2-24FB-ADB9C34D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F122C-65FD-D09A-DDCA-4FA367FED3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1B05DA-7AB0-02FD-96F6-A6D17F2BB246}"/>
              </a:ext>
            </a:extLst>
          </p:cNvPr>
          <p:cNvSpPr>
            <a:spLocks noGrp="1"/>
          </p:cNvSpPr>
          <p:nvPr>
            <p:ph type="sldNum" sz="quarter" idx="5"/>
          </p:nvPr>
        </p:nvSpPr>
        <p:spPr/>
        <p:txBody>
          <a:bodyPr/>
          <a:lstStyle/>
          <a:p>
            <a:fld id="{F97DC217-DF71-1A49-B3EA-559F1F43B0FF}" type="slidenum">
              <a:rPr lang="en-US" smtClean="0"/>
              <a:t>30</a:t>
            </a:fld>
            <a:endParaRPr lang="en-US"/>
          </a:p>
        </p:txBody>
      </p:sp>
    </p:spTree>
    <p:extLst>
      <p:ext uri="{BB962C8B-B14F-4D97-AF65-F5344CB8AC3E}">
        <p14:creationId xmlns:p14="http://schemas.microsoft.com/office/powerpoint/2010/main" val="222299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FA40-7476-7BA4-5A2B-62AD81FF9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31D6D-8EE5-6592-EB1D-EA1B63978C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F22AD-C820-4038-26B4-BCC164CE1B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01ED5C-AB7A-AE49-249D-550FC8E10EDD}"/>
              </a:ext>
            </a:extLst>
          </p:cNvPr>
          <p:cNvSpPr>
            <a:spLocks noGrp="1"/>
          </p:cNvSpPr>
          <p:nvPr>
            <p:ph type="sldNum" sz="quarter" idx="5"/>
          </p:nvPr>
        </p:nvSpPr>
        <p:spPr/>
        <p:txBody>
          <a:bodyPr/>
          <a:lstStyle/>
          <a:p>
            <a:fld id="{F97DC217-DF71-1A49-B3EA-559F1F43B0FF}" type="slidenum">
              <a:rPr lang="en-US" smtClean="0"/>
              <a:t>31</a:t>
            </a:fld>
            <a:endParaRPr lang="en-US"/>
          </a:p>
        </p:txBody>
      </p:sp>
    </p:spTree>
    <p:extLst>
      <p:ext uri="{BB962C8B-B14F-4D97-AF65-F5344CB8AC3E}">
        <p14:creationId xmlns:p14="http://schemas.microsoft.com/office/powerpoint/2010/main" val="3315662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1C122-56A5-5F8F-D4ED-49AD40F81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CC2E3-CF32-40DA-0A73-5446A8E5A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39D8E-238D-7785-D0C1-C1289C3829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6D3357-F4BC-6373-7AF1-5587BA4F206A}"/>
              </a:ext>
            </a:extLst>
          </p:cNvPr>
          <p:cNvSpPr>
            <a:spLocks noGrp="1"/>
          </p:cNvSpPr>
          <p:nvPr>
            <p:ph type="sldNum" sz="quarter" idx="5"/>
          </p:nvPr>
        </p:nvSpPr>
        <p:spPr/>
        <p:txBody>
          <a:bodyPr/>
          <a:lstStyle/>
          <a:p>
            <a:fld id="{F97DC217-DF71-1A49-B3EA-559F1F43B0FF}" type="slidenum">
              <a:rPr lang="en-US" smtClean="0"/>
              <a:t>32</a:t>
            </a:fld>
            <a:endParaRPr lang="en-US"/>
          </a:p>
        </p:txBody>
      </p:sp>
    </p:spTree>
    <p:extLst>
      <p:ext uri="{BB962C8B-B14F-4D97-AF65-F5344CB8AC3E}">
        <p14:creationId xmlns:p14="http://schemas.microsoft.com/office/powerpoint/2010/main" val="355135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DB591-43D3-0374-2733-1CA6C247D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8CC4C-5CC2-3A59-54AF-B1365BA63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884D6-8DF4-7A5C-70CA-B2CB8D193F86}"/>
              </a:ext>
            </a:extLst>
          </p:cNvPr>
          <p:cNvSpPr>
            <a:spLocks noGrp="1"/>
          </p:cNvSpPr>
          <p:nvPr>
            <p:ph type="body" idx="1"/>
          </p:nvPr>
        </p:nvSpPr>
        <p:spPr/>
        <p:txBody>
          <a:bodyPr/>
          <a:lstStyle/>
          <a:p>
            <a:pPr marL="171450" indent="-171450">
              <a:buFont typeface="Calibri"/>
              <a:buChar char="-"/>
            </a:pPr>
            <a:r>
              <a:rPr lang="en-US">
                <a:ea typeface="Calibri" panose="020F0502020204030204"/>
                <a:cs typeface="Calibri" panose="020F0502020204030204"/>
              </a:rPr>
              <a:t>Before we begin, I've got a quick legal disclaimer. Anything I say during this presentation reflects my own opinions and thoughts and not that of my employer. All research and work performed was on my own time.</a:t>
            </a:r>
          </a:p>
          <a:p>
            <a:pPr marL="171450" indent="-171450">
              <a:buFont typeface="Calibri"/>
              <a:buChar char="-"/>
            </a:pPr>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32D6D67-DC68-1BBB-3990-2FD3A15079FE}"/>
              </a:ext>
            </a:extLst>
          </p:cNvPr>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415520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67BA6-95DA-9D0B-8885-CF0987F27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2F6B0-47A6-27BD-7255-51B027591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3FC8D-69A4-7CDB-B8AA-56AE4209B8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8B9E46-27D0-75EC-DBA4-840FF7F36E90}"/>
              </a:ext>
            </a:extLst>
          </p:cNvPr>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90234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Before we diving into anything, let's quickly go over what </a:t>
            </a:r>
            <a:r>
              <a:rPr lang="en-US" err="1">
                <a:ea typeface="Calibri"/>
                <a:cs typeface="Calibri"/>
              </a:rPr>
              <a:t>ESXi</a:t>
            </a:r>
            <a:r>
              <a:rPr lang="en-US">
                <a:ea typeface="Calibri"/>
                <a:cs typeface="Calibri"/>
              </a:rPr>
              <a:t> is and it's architecture.</a:t>
            </a:r>
          </a:p>
          <a:p>
            <a:endParaRPr lang="en-US">
              <a:ea typeface="Calibri"/>
              <a:cs typeface="Calibri"/>
            </a:endParaRPr>
          </a:p>
          <a:p>
            <a:pPr marL="171450" indent="-171450">
              <a:buFont typeface="Calibri"/>
              <a:buChar char="-"/>
            </a:pPr>
            <a:r>
              <a:rPr lang="en-US" err="1">
                <a:ea typeface="Calibri"/>
                <a:cs typeface="Calibri"/>
              </a:rPr>
              <a:t>ESXi</a:t>
            </a:r>
            <a:r>
              <a:rPr lang="en-US">
                <a:ea typeface="Calibri"/>
                <a:cs typeface="Calibri"/>
              </a:rPr>
              <a:t> is a type 1 hypervisor, meaning it runs directly on the hardware unlike something like VirtualBox that runs inside an application.</a:t>
            </a:r>
          </a:p>
          <a:p>
            <a:pPr marL="171450" indent="-171450">
              <a:buFont typeface="Calibri"/>
              <a:buChar char="-"/>
            </a:pPr>
            <a:r>
              <a:rPr lang="en-US">
                <a:ea typeface="Calibri"/>
                <a:cs typeface="Calibri"/>
              </a:rPr>
              <a:t>Managed via a web interface that allows the creation of Virtual Machines and maintenance of the hypervisor.</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386274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4B363-82D4-604F-0DBD-FBEEF61AB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44C7-BEB6-470C-5DC0-B30A1FD76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FA169-0A1C-B602-1C38-E694D0FB8841}"/>
              </a:ext>
            </a:extLst>
          </p:cNvPr>
          <p:cNvSpPr>
            <a:spLocks noGrp="1"/>
          </p:cNvSpPr>
          <p:nvPr>
            <p:ph type="body" idx="1"/>
          </p:nvPr>
        </p:nvSpPr>
        <p:spPr/>
        <p:txBody>
          <a:bodyPr/>
          <a:lstStyle/>
          <a:p>
            <a:r>
              <a:rPr lang="en-US">
                <a:ea typeface="Calibri"/>
                <a:cs typeface="Calibri"/>
              </a:rPr>
              <a:t>This is a high level architecture of </a:t>
            </a:r>
            <a:r>
              <a:rPr lang="en-US" err="1">
                <a:ea typeface="Calibri"/>
                <a:cs typeface="Calibri"/>
              </a:rPr>
              <a:t>ESXi</a:t>
            </a:r>
            <a:r>
              <a:rPr lang="en-US">
                <a:ea typeface="Calibri"/>
                <a:cs typeface="Calibri"/>
              </a:rPr>
              <a:t>.</a:t>
            </a:r>
          </a:p>
          <a:p>
            <a:endParaRPr lang="en-US">
              <a:ea typeface="Calibri"/>
              <a:cs typeface="Calibri"/>
            </a:endParaRPr>
          </a:p>
          <a:p>
            <a:r>
              <a:rPr lang="en-US">
                <a:ea typeface="Calibri"/>
                <a:cs typeface="Calibri"/>
              </a:rPr>
              <a:t>From the left to the right we can see:</a:t>
            </a:r>
          </a:p>
          <a:p>
            <a:pPr marL="171450" indent="-171450">
              <a:buFont typeface="Calibri"/>
              <a:buChar char="-"/>
            </a:pPr>
            <a:r>
              <a:rPr lang="en-US">
                <a:ea typeface="Calibri"/>
                <a:cs typeface="Calibri"/>
              </a:rPr>
              <a:t>Management interfaces SSH, Direct Console, and the Web Interface.</a:t>
            </a:r>
          </a:p>
          <a:p>
            <a:pPr marL="171450" indent="-171450">
              <a:buFont typeface="Calibri"/>
              <a:buChar char="-"/>
            </a:pPr>
            <a:r>
              <a:rPr lang="en-US">
                <a:ea typeface="Calibri"/>
                <a:cs typeface="Calibri"/>
              </a:rPr>
              <a:t>The management interfaces communicate directly with the management services, mainly </a:t>
            </a:r>
            <a:r>
              <a:rPr lang="en-US" err="1">
                <a:ea typeface="Calibri"/>
                <a:cs typeface="Calibri"/>
              </a:rPr>
              <a:t>hostd</a:t>
            </a:r>
            <a:r>
              <a:rPr lang="en-US">
                <a:ea typeface="Calibri"/>
                <a:cs typeface="Calibri"/>
              </a:rPr>
              <a:t>. VPXA is used to handle communication between </a:t>
            </a:r>
            <a:r>
              <a:rPr lang="en-US" err="1">
                <a:ea typeface="Calibri"/>
                <a:cs typeface="Calibri"/>
              </a:rPr>
              <a:t>ESXi</a:t>
            </a:r>
            <a:r>
              <a:rPr lang="en-US">
                <a:ea typeface="Calibri"/>
                <a:cs typeface="Calibri"/>
              </a:rPr>
              <a:t> and vCenter, if the </a:t>
            </a:r>
            <a:r>
              <a:rPr lang="en-US" err="1">
                <a:ea typeface="Calibri"/>
                <a:cs typeface="Calibri"/>
              </a:rPr>
              <a:t>ESXi</a:t>
            </a:r>
            <a:r>
              <a:rPr lang="en-US">
                <a:ea typeface="Calibri"/>
                <a:cs typeface="Calibri"/>
              </a:rPr>
              <a:t> server is enrolled.</a:t>
            </a:r>
          </a:p>
          <a:p>
            <a:pPr marL="171450" indent="-171450">
              <a:buFont typeface="Calibri"/>
              <a:buChar char="-"/>
            </a:pPr>
            <a:r>
              <a:rPr lang="en-US">
                <a:ea typeface="Calibri"/>
                <a:cs typeface="Calibri"/>
              </a:rPr>
              <a:t>The management services then finally communicates with the VM kernel which is the low-level POSIX operation system responsible for handling virtualization-related tasks. This is where Virtual Machines are located.</a:t>
            </a:r>
          </a:p>
        </p:txBody>
      </p:sp>
      <p:sp>
        <p:nvSpPr>
          <p:cNvPr id="4" name="Slide Number Placeholder 3">
            <a:extLst>
              <a:ext uri="{FF2B5EF4-FFF2-40B4-BE49-F238E27FC236}">
                <a16:creationId xmlns:a16="http://schemas.microsoft.com/office/drawing/2014/main" id="{89B6DFD2-FDCC-1466-FC1F-4827FB88A2B2}"/>
              </a:ext>
            </a:extLst>
          </p:cNvPr>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130780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32A2-98BE-4100-C2A6-B74C7CCD3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A2A06-5ECA-A5A6-D9D9-02F5500A9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54812-96F6-1BC3-079E-3AD9245460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9113FE-AA8F-F188-CC9F-531783244694}"/>
              </a:ext>
            </a:extLst>
          </p:cNvPr>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212366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3CFFC-6545-C31F-AC1D-177CCE1D9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E4CF6-C1F7-69A8-144A-A1688E36B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DFD0D-2992-B7CD-DE68-D8FC149AB472}"/>
              </a:ext>
            </a:extLst>
          </p:cNvPr>
          <p:cNvSpPr>
            <a:spLocks noGrp="1"/>
          </p:cNvSpPr>
          <p:nvPr>
            <p:ph type="body" idx="1"/>
          </p:nvPr>
        </p:nvSpPr>
        <p:spPr/>
        <p:txBody>
          <a:bodyPr/>
          <a:lstStyle/>
          <a:p>
            <a:r>
              <a:rPr lang="en-US" dirty="0" err="1">
                <a:ea typeface="Calibri"/>
                <a:cs typeface="Calibri"/>
              </a:rPr>
              <a:t>BlackCat</a:t>
            </a:r>
            <a:r>
              <a:rPr lang="en-US" dirty="0">
                <a:ea typeface="Calibri"/>
                <a:cs typeface="Calibri"/>
              </a:rPr>
              <a:t> was used by Scattered Spider in 2023 to target both MGM &amp; Caesars, causing millions of dollars in damages. </a:t>
            </a:r>
          </a:p>
          <a:p>
            <a:endParaRPr lang="en-US" dirty="0">
              <a:ea typeface="Calibri"/>
              <a:cs typeface="Calibri"/>
            </a:endParaRPr>
          </a:p>
          <a:p>
            <a:r>
              <a:rPr lang="en-US" dirty="0">
                <a:ea typeface="Calibri"/>
                <a:cs typeface="Calibri"/>
              </a:rPr>
              <a:t>After gaining initial access, they quickly pivoted to ESXi environments and deployed </a:t>
            </a:r>
            <a:r>
              <a:rPr lang="en-US" dirty="0" err="1">
                <a:ea typeface="Calibri"/>
                <a:cs typeface="Calibri"/>
              </a:rPr>
              <a:t>BlackCat</a:t>
            </a:r>
            <a:r>
              <a:rPr lang="en-US" dirty="0">
                <a:ea typeface="Calibri"/>
                <a:cs typeface="Calibri"/>
              </a:rPr>
              <a:t>.</a:t>
            </a:r>
          </a:p>
          <a:p>
            <a:endParaRPr lang="en-US" dirty="0">
              <a:ea typeface="Calibri"/>
              <a:cs typeface="Calibri"/>
            </a:endParaRPr>
          </a:p>
          <a:p>
            <a:r>
              <a:rPr lang="en-US" dirty="0">
                <a:ea typeface="Calibri"/>
                <a:cs typeface="Calibri"/>
              </a:rPr>
              <a:t>Caesars paid 15 million ransom, MGM didn’t.</a:t>
            </a:r>
          </a:p>
        </p:txBody>
      </p:sp>
      <p:sp>
        <p:nvSpPr>
          <p:cNvPr id="4" name="Slide Number Placeholder 3">
            <a:extLst>
              <a:ext uri="{FF2B5EF4-FFF2-40B4-BE49-F238E27FC236}">
                <a16:creationId xmlns:a16="http://schemas.microsoft.com/office/drawing/2014/main" id="{C851B99C-B481-5F34-2D05-6B0DD4B49638}"/>
              </a:ext>
            </a:extLst>
          </p:cNvPr>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425040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4/14/2025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116325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4/14/2025</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57356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4/14/2025</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158142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a:t>Click to add title</a:t>
            </a:r>
          </a:p>
        </p:txBody>
      </p:sp>
    </p:spTree>
    <p:extLst>
      <p:ext uri="{BB962C8B-B14F-4D97-AF65-F5344CB8AC3E}">
        <p14:creationId xmlns:p14="http://schemas.microsoft.com/office/powerpoint/2010/main" val="334667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52967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450577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6341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60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4/14/2025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26660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dirty="0"/>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4/14/2025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837459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4/14/2025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64494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4/14/2025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1692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4/14/2025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879008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4/14/2025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1904365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4/14/2025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7455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4/14/2025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2389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4/14/2025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dirty="0"/>
          </a:p>
        </p:txBody>
      </p:sp>
    </p:spTree>
    <p:extLst>
      <p:ext uri="{BB962C8B-B14F-4D97-AF65-F5344CB8AC3E}">
        <p14:creationId xmlns:p14="http://schemas.microsoft.com/office/powerpoint/2010/main" val="28696799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56_D9608A90.xm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3D_3946CDFC.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2_60E57306.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58_13BEE0CC.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5_31F8006E.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91848" y="1614482"/>
            <a:ext cx="8058334" cy="2776149"/>
          </a:xfrm>
        </p:spPr>
        <p:txBody>
          <a:bodyPr vert="horz" lIns="91440" tIns="45720" rIns="91440" bIns="45720" rtlCol="0" anchor="ctr">
            <a:noAutofit/>
          </a:bodyPr>
          <a:lstStyle/>
          <a:p>
            <a:r>
              <a:rPr lang="en-US" b="0" dirty="0">
                <a:latin typeface="Gill Sans MT"/>
                <a:ea typeface="+mj-lt"/>
                <a:cs typeface="+mj-lt"/>
              </a:rPr>
              <a:t>Engineering ESXi Detections</a:t>
            </a:r>
            <a:br>
              <a:rPr lang="en-US" b="0" dirty="0">
                <a:latin typeface="HGGothicE"/>
                <a:ea typeface="+mj-lt"/>
                <a:cs typeface="+mj-lt"/>
              </a:rPr>
            </a:br>
            <a:r>
              <a:rPr lang="en-US" sz="2400" b="0" dirty="0">
                <a:latin typeface="Gill Sans MT"/>
                <a:ea typeface="+mj-lt"/>
                <a:cs typeface="+mj-lt"/>
              </a:rPr>
              <a:t>Logs,  Analytics, and Automation!</a:t>
            </a:r>
            <a:endParaRPr lang="en-US" sz="1400" b="0" dirty="0">
              <a:latin typeface="Gill Sans MT"/>
              <a:ea typeface="HGGothicE"/>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C7544-4E20-6FD9-8DB6-BEE402D5D68B}"/>
            </a:ext>
          </a:extLst>
        </p:cNvPr>
        <p:cNvGrpSpPr/>
        <p:nvPr/>
      </p:nvGrpSpPr>
      <p:grpSpPr>
        <a:xfrm>
          <a:off x="0" y="0"/>
          <a:ext cx="0" cy="0"/>
          <a:chOff x="0" y="0"/>
          <a:chExt cx="0" cy="0"/>
        </a:xfrm>
      </p:grpSpPr>
      <p:pic>
        <p:nvPicPr>
          <p:cNvPr id="2" name="Picture 1" descr="A screenshot of a computer program&#10;&#10;AI-generated content may be incorrect.">
            <a:extLst>
              <a:ext uri="{FF2B5EF4-FFF2-40B4-BE49-F238E27FC236}">
                <a16:creationId xmlns:a16="http://schemas.microsoft.com/office/drawing/2014/main" id="{1D2999E9-9899-A791-43A3-3EB2B8C797F2}"/>
              </a:ext>
            </a:extLst>
          </p:cNvPr>
          <p:cNvPicPr>
            <a:picLocks noChangeAspect="1"/>
          </p:cNvPicPr>
          <p:nvPr/>
        </p:nvPicPr>
        <p:blipFill>
          <a:blip r:embed="rId3"/>
          <a:stretch>
            <a:fillRect/>
          </a:stretch>
        </p:blipFill>
        <p:spPr>
          <a:xfrm>
            <a:off x="214378" y="0"/>
            <a:ext cx="11444652" cy="6673360"/>
          </a:xfrm>
          <a:prstGeom prst="rect">
            <a:avLst/>
          </a:prstGeom>
        </p:spPr>
      </p:pic>
      <p:sp>
        <p:nvSpPr>
          <p:cNvPr id="3" name="TextBox 2">
            <a:extLst>
              <a:ext uri="{FF2B5EF4-FFF2-40B4-BE49-F238E27FC236}">
                <a16:creationId xmlns:a16="http://schemas.microsoft.com/office/drawing/2014/main" id="{57EE27C0-4C09-A02F-2B80-96FC4A39BEAE}"/>
              </a:ext>
            </a:extLst>
          </p:cNvPr>
          <p:cNvSpPr txBox="1"/>
          <p:nvPr/>
        </p:nvSpPr>
        <p:spPr>
          <a:xfrm>
            <a:off x="0" y="6599399"/>
            <a:ext cx="4903971" cy="307777"/>
          </a:xfrm>
          <a:prstGeom prst="rect">
            <a:avLst/>
          </a:prstGeom>
          <a:noFill/>
        </p:spPr>
        <p:txBody>
          <a:bodyPr wrap="none" rtlCol="0">
            <a:spAutoFit/>
          </a:bodyPr>
          <a:lstStyle/>
          <a:p>
            <a:r>
              <a:rPr lang="en-US" sz="1400" i="1" dirty="0">
                <a:latin typeface="Gill Sans MT" panose="020B0502020104020203" pitchFamily="34" charset="0"/>
              </a:rPr>
              <a:t>https://www.cybereason.com/blog/cybereason-vs.-blackcat-ransomware</a:t>
            </a:r>
          </a:p>
        </p:txBody>
      </p:sp>
    </p:spTree>
    <p:extLst>
      <p:ext uri="{BB962C8B-B14F-4D97-AF65-F5344CB8AC3E}">
        <p14:creationId xmlns:p14="http://schemas.microsoft.com/office/powerpoint/2010/main" val="295946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D4D0C-3AE0-CED9-1E5E-9A49DF7A9081}"/>
            </a:ext>
          </a:extLst>
        </p:cNvPr>
        <p:cNvGrpSpPr/>
        <p:nvPr/>
      </p:nvGrpSpPr>
      <p:grpSpPr>
        <a:xfrm>
          <a:off x="0" y="0"/>
          <a:ext cx="0" cy="0"/>
          <a:chOff x="0" y="0"/>
          <a:chExt cx="0" cy="0"/>
        </a:xfrm>
      </p:grpSpPr>
      <p:pic>
        <p:nvPicPr>
          <p:cNvPr id="3" name="Picture 2" descr="A black and white text on a black background&#10;&#10;AI-generated content may be incorrect.">
            <a:extLst>
              <a:ext uri="{FF2B5EF4-FFF2-40B4-BE49-F238E27FC236}">
                <a16:creationId xmlns:a16="http://schemas.microsoft.com/office/drawing/2014/main" id="{E927E9CF-5E50-04CA-5F01-82E3638FAD9E}"/>
              </a:ext>
            </a:extLst>
          </p:cNvPr>
          <p:cNvPicPr>
            <a:picLocks noChangeAspect="1"/>
          </p:cNvPicPr>
          <p:nvPr/>
        </p:nvPicPr>
        <p:blipFill>
          <a:blip r:embed="rId3"/>
          <a:stretch>
            <a:fillRect/>
          </a:stretch>
        </p:blipFill>
        <p:spPr>
          <a:xfrm>
            <a:off x="168088" y="168087"/>
            <a:ext cx="11503959" cy="6501653"/>
          </a:xfrm>
          <a:prstGeom prst="rect">
            <a:avLst/>
          </a:prstGeom>
        </p:spPr>
      </p:pic>
      <p:sp>
        <p:nvSpPr>
          <p:cNvPr id="2" name="TextBox 1">
            <a:extLst>
              <a:ext uri="{FF2B5EF4-FFF2-40B4-BE49-F238E27FC236}">
                <a16:creationId xmlns:a16="http://schemas.microsoft.com/office/drawing/2014/main" id="{A7B47E0B-50E5-78D8-D729-AB054B4A4BE5}"/>
              </a:ext>
            </a:extLst>
          </p:cNvPr>
          <p:cNvSpPr txBox="1"/>
          <p:nvPr/>
        </p:nvSpPr>
        <p:spPr>
          <a:xfrm>
            <a:off x="-60512" y="6615662"/>
            <a:ext cx="9437584" cy="307777"/>
          </a:xfrm>
          <a:prstGeom prst="rect">
            <a:avLst/>
          </a:prstGeom>
          <a:noFill/>
        </p:spPr>
        <p:txBody>
          <a:bodyPr wrap="none" rtlCol="0">
            <a:spAutoFit/>
          </a:bodyPr>
          <a:lstStyle/>
          <a:p>
            <a:r>
              <a:rPr lang="en-US" sz="1400" i="1" dirty="0">
                <a:latin typeface="Gill Sans MT" panose="020B0502020104020203" pitchFamily="34" charset="0"/>
              </a:rPr>
              <a:t>https://www.microsoft.com/en-us/security/blog/2024/07/29/ransomware-operators-exploit-esxi-hypervisor-vulnerability-for-mass-encryption/</a:t>
            </a:r>
            <a:endParaRPr lang="en-US" sz="1400" i="1" dirty="0">
              <a:latin typeface="Gill Sans MT" panose="020B0502020104020203" pitchFamily="34" charset="0"/>
              <a:ea typeface="Calibri"/>
              <a:cs typeface="Calibri"/>
            </a:endParaRPr>
          </a:p>
        </p:txBody>
      </p:sp>
    </p:spTree>
    <p:extLst>
      <p:ext uri="{BB962C8B-B14F-4D97-AF65-F5344CB8AC3E}">
        <p14:creationId xmlns:p14="http://schemas.microsoft.com/office/powerpoint/2010/main" val="188486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AFE42-4C96-BB22-C7A8-F98B1E78D4E6}"/>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A949D696-F04D-A9A3-D781-0AEC30242EBD}"/>
              </a:ext>
            </a:extLst>
          </p:cNvPr>
          <p:cNvPicPr>
            <a:picLocks noChangeAspect="1"/>
          </p:cNvPicPr>
          <p:nvPr/>
        </p:nvPicPr>
        <p:blipFill>
          <a:blip r:embed="rId3"/>
          <a:stretch>
            <a:fillRect/>
          </a:stretch>
        </p:blipFill>
        <p:spPr>
          <a:xfrm>
            <a:off x="513252" y="271830"/>
            <a:ext cx="11259281" cy="6103325"/>
          </a:xfrm>
          <a:prstGeom prst="rect">
            <a:avLst/>
          </a:prstGeom>
        </p:spPr>
      </p:pic>
      <p:sp>
        <p:nvSpPr>
          <p:cNvPr id="3" name="TextBox 2">
            <a:extLst>
              <a:ext uri="{FF2B5EF4-FFF2-40B4-BE49-F238E27FC236}">
                <a16:creationId xmlns:a16="http://schemas.microsoft.com/office/drawing/2014/main" id="{1EB74496-33AE-0A9E-06BD-D7D63D349657}"/>
              </a:ext>
            </a:extLst>
          </p:cNvPr>
          <p:cNvSpPr txBox="1"/>
          <p:nvPr/>
        </p:nvSpPr>
        <p:spPr>
          <a:xfrm>
            <a:off x="0" y="6567505"/>
            <a:ext cx="9418797" cy="307777"/>
          </a:xfrm>
          <a:prstGeom prst="rect">
            <a:avLst/>
          </a:prstGeom>
          <a:noFill/>
        </p:spPr>
        <p:txBody>
          <a:bodyPr wrap="none" rtlCol="0">
            <a:spAutoFit/>
          </a:bodyPr>
          <a:lstStyle/>
          <a:p>
            <a:r>
              <a:rPr lang="en-US" sz="1400" i="1" dirty="0">
                <a:latin typeface="Gill Sans MT" panose="020B0502020104020203" pitchFamily="34" charset="0"/>
              </a:rPr>
              <a:t>https://technijian.com/business-continuity/ransomware/akiras-new-linux-ransomware-attacking-vmware-esxi-servers-a-growing-cyber-threat/</a:t>
            </a:r>
            <a:endParaRPr lang="en-US" sz="1400" i="1" dirty="0">
              <a:latin typeface="Gill Sans MT" panose="020B0502020104020203" pitchFamily="34" charset="0"/>
              <a:ea typeface="Calibri"/>
              <a:cs typeface="Calibri"/>
            </a:endParaRPr>
          </a:p>
        </p:txBody>
      </p:sp>
    </p:spTree>
    <p:extLst>
      <p:ext uri="{BB962C8B-B14F-4D97-AF65-F5344CB8AC3E}">
        <p14:creationId xmlns:p14="http://schemas.microsoft.com/office/powerpoint/2010/main" val="398535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D12FB56-81F9-3CEE-1BF1-6DB2B777F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69433-2422-E73A-7EAB-C18F044C70A5}"/>
              </a:ext>
            </a:extLst>
          </p:cNvPr>
          <p:cNvSpPr>
            <a:spLocks noGrp="1"/>
          </p:cNvSpPr>
          <p:nvPr>
            <p:ph type="title"/>
          </p:nvPr>
        </p:nvSpPr>
        <p:spPr>
          <a:xfrm>
            <a:off x="1128746" y="1978617"/>
            <a:ext cx="6274230" cy="3959817"/>
          </a:xfrm>
        </p:spPr>
        <p:txBody>
          <a:bodyPr/>
          <a:lstStyle/>
          <a:p>
            <a:r>
              <a:rPr lang="en-US" b="0" dirty="0">
                <a:latin typeface="Gill Sans MT"/>
              </a:rPr>
              <a:t>Potential Attack Path</a:t>
            </a:r>
          </a:p>
          <a:p>
            <a:endParaRPr lang="en-US" b="0" dirty="0">
              <a:latin typeface="Gill Sans MT"/>
            </a:endParaRPr>
          </a:p>
        </p:txBody>
      </p:sp>
    </p:spTree>
    <p:extLst>
      <p:ext uri="{BB962C8B-B14F-4D97-AF65-F5344CB8AC3E}">
        <p14:creationId xmlns:p14="http://schemas.microsoft.com/office/powerpoint/2010/main" val="2628768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449C9-B2DF-B0C3-B71B-E3D86BB74E2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7F8308-F8EC-D864-262F-C627185D5C1A}"/>
              </a:ext>
            </a:extLst>
          </p:cNvPr>
          <p:cNvPicPr>
            <a:picLocks noChangeAspect="1"/>
          </p:cNvPicPr>
          <p:nvPr/>
        </p:nvPicPr>
        <p:blipFill>
          <a:blip r:embed="rId3"/>
          <a:stretch>
            <a:fillRect/>
          </a:stretch>
        </p:blipFill>
        <p:spPr>
          <a:xfrm>
            <a:off x="0" y="275664"/>
            <a:ext cx="12192000" cy="6199095"/>
          </a:xfrm>
          <a:prstGeom prst="rect">
            <a:avLst/>
          </a:prstGeom>
        </p:spPr>
      </p:pic>
    </p:spTree>
    <p:extLst>
      <p:ext uri="{BB962C8B-B14F-4D97-AF65-F5344CB8AC3E}">
        <p14:creationId xmlns:p14="http://schemas.microsoft.com/office/powerpoint/2010/main" val="34260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C348F-E667-0A06-C4D1-1AA5F2D14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08E26-31F2-FF43-97B1-32DC554EEDA1}"/>
              </a:ext>
            </a:extLst>
          </p:cNvPr>
          <p:cNvSpPr>
            <a:spLocks noGrp="1"/>
          </p:cNvSpPr>
          <p:nvPr>
            <p:ph type="title"/>
          </p:nvPr>
        </p:nvSpPr>
        <p:spPr/>
        <p:txBody>
          <a:bodyPr/>
          <a:lstStyle/>
          <a:p>
            <a:r>
              <a:rPr lang="en-US" sz="6000" b="0" dirty="0">
                <a:latin typeface="Gill Sans MT"/>
              </a:rPr>
              <a:t>Log Sources</a:t>
            </a:r>
            <a:endParaRPr lang="en-US" dirty="0"/>
          </a:p>
        </p:txBody>
      </p:sp>
      <p:pic>
        <p:nvPicPr>
          <p:cNvPr id="3" name="Picture 2">
            <a:extLst>
              <a:ext uri="{FF2B5EF4-FFF2-40B4-BE49-F238E27FC236}">
                <a16:creationId xmlns:a16="http://schemas.microsoft.com/office/drawing/2014/main" id="{2DE1FEFC-045C-C55D-ACF8-07BFEAD643CE}"/>
              </a:ext>
            </a:extLst>
          </p:cNvPr>
          <p:cNvPicPr>
            <a:picLocks noChangeAspect="1"/>
          </p:cNvPicPr>
          <p:nvPr/>
        </p:nvPicPr>
        <p:blipFill>
          <a:blip r:embed="rId3"/>
          <a:stretch>
            <a:fillRect/>
          </a:stretch>
        </p:blipFill>
        <p:spPr>
          <a:xfrm>
            <a:off x="1139568" y="1714255"/>
            <a:ext cx="9343082" cy="4455383"/>
          </a:xfrm>
          <a:prstGeom prst="rect">
            <a:avLst/>
          </a:prstGeom>
        </p:spPr>
      </p:pic>
    </p:spTree>
    <p:extLst>
      <p:ext uri="{BB962C8B-B14F-4D97-AF65-F5344CB8AC3E}">
        <p14:creationId xmlns:p14="http://schemas.microsoft.com/office/powerpoint/2010/main" val="81751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CA5D7-3ED5-2DDA-AC78-9D4D66565251}"/>
            </a:ext>
          </a:extLst>
        </p:cNvPr>
        <p:cNvGrpSpPr/>
        <p:nvPr/>
      </p:nvGrpSpPr>
      <p:grpSpPr>
        <a:xfrm>
          <a:off x="0" y="0"/>
          <a:ext cx="0" cy="0"/>
          <a:chOff x="0" y="0"/>
          <a:chExt cx="0" cy="0"/>
        </a:xfrm>
      </p:grpSpPr>
      <p:pic>
        <p:nvPicPr>
          <p:cNvPr id="4" name="Picture 3" descr="A black rectangle with white text&#10;&#10;AI-generated content may be incorrect.">
            <a:extLst>
              <a:ext uri="{FF2B5EF4-FFF2-40B4-BE49-F238E27FC236}">
                <a16:creationId xmlns:a16="http://schemas.microsoft.com/office/drawing/2014/main" id="{E84137A1-4862-1AEE-3168-ABC817CAFCF6}"/>
              </a:ext>
            </a:extLst>
          </p:cNvPr>
          <p:cNvPicPr>
            <a:picLocks noChangeAspect="1"/>
          </p:cNvPicPr>
          <p:nvPr/>
        </p:nvPicPr>
        <p:blipFill>
          <a:blip r:embed="rId3"/>
          <a:stretch>
            <a:fillRect/>
          </a:stretch>
        </p:blipFill>
        <p:spPr>
          <a:xfrm>
            <a:off x="0" y="1075554"/>
            <a:ext cx="12192000" cy="4706893"/>
          </a:xfrm>
          <a:prstGeom prst="rect">
            <a:avLst/>
          </a:prstGeom>
        </p:spPr>
      </p:pic>
    </p:spTree>
    <p:extLst>
      <p:ext uri="{BB962C8B-B14F-4D97-AF65-F5344CB8AC3E}">
        <p14:creationId xmlns:p14="http://schemas.microsoft.com/office/powerpoint/2010/main" val="350064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AA9C4-7042-04C2-50BD-2264BDF6C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27839-D243-5128-0720-D09CF1769755}"/>
              </a:ext>
            </a:extLst>
          </p:cNvPr>
          <p:cNvSpPr>
            <a:spLocks noGrp="1"/>
          </p:cNvSpPr>
          <p:nvPr>
            <p:ph type="title"/>
          </p:nvPr>
        </p:nvSpPr>
        <p:spPr/>
        <p:txBody>
          <a:bodyPr>
            <a:normAutofit/>
          </a:bodyPr>
          <a:lstStyle/>
          <a:p>
            <a:r>
              <a:rPr lang="en-US" sz="6000" b="0" dirty="0">
                <a:latin typeface="Gill Sans MT"/>
              </a:rPr>
              <a:t>Shell.log</a:t>
            </a:r>
          </a:p>
        </p:txBody>
      </p:sp>
      <p:pic>
        <p:nvPicPr>
          <p:cNvPr id="4" name="Picture 3" descr="A black rectangle with white text&#10;&#10;AI-generated content may be incorrect.">
            <a:extLst>
              <a:ext uri="{FF2B5EF4-FFF2-40B4-BE49-F238E27FC236}">
                <a16:creationId xmlns:a16="http://schemas.microsoft.com/office/drawing/2014/main" id="{BEE8AB7F-1AF2-028A-0DA6-F0585BE8C160}"/>
              </a:ext>
            </a:extLst>
          </p:cNvPr>
          <p:cNvPicPr>
            <a:picLocks noChangeAspect="1"/>
          </p:cNvPicPr>
          <p:nvPr/>
        </p:nvPicPr>
        <p:blipFill>
          <a:blip r:embed="rId3"/>
          <a:stretch>
            <a:fillRect/>
          </a:stretch>
        </p:blipFill>
        <p:spPr>
          <a:xfrm>
            <a:off x="0" y="1776473"/>
            <a:ext cx="12192000" cy="3419097"/>
          </a:xfrm>
          <a:prstGeom prst="rect">
            <a:avLst/>
          </a:prstGeom>
        </p:spPr>
      </p:pic>
    </p:spTree>
    <p:extLst>
      <p:ext uri="{BB962C8B-B14F-4D97-AF65-F5344CB8AC3E}">
        <p14:creationId xmlns:p14="http://schemas.microsoft.com/office/powerpoint/2010/main" val="223639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7497A-FE76-BB52-9952-3BCB590F0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C2DC8-102E-95C6-3DCA-40757575C26F}"/>
              </a:ext>
            </a:extLst>
          </p:cNvPr>
          <p:cNvSpPr>
            <a:spLocks noGrp="1"/>
          </p:cNvSpPr>
          <p:nvPr>
            <p:ph type="title"/>
          </p:nvPr>
        </p:nvSpPr>
        <p:spPr/>
        <p:txBody>
          <a:bodyPr>
            <a:normAutofit/>
          </a:bodyPr>
          <a:lstStyle/>
          <a:p>
            <a:r>
              <a:rPr lang="en-US" sz="6000" b="0" dirty="0">
                <a:latin typeface="Gill Sans MT"/>
              </a:rPr>
              <a:t>Hostd.log</a:t>
            </a:r>
          </a:p>
        </p:txBody>
      </p:sp>
      <p:pic>
        <p:nvPicPr>
          <p:cNvPr id="4" name="Picture 3" descr="A screenshot of a computer program&#10;&#10;AI-generated content may be incorrect.">
            <a:extLst>
              <a:ext uri="{FF2B5EF4-FFF2-40B4-BE49-F238E27FC236}">
                <a16:creationId xmlns:a16="http://schemas.microsoft.com/office/drawing/2014/main" id="{108A8012-1247-9323-85FD-31B880FF8BED}"/>
              </a:ext>
            </a:extLst>
          </p:cNvPr>
          <p:cNvPicPr>
            <a:picLocks noChangeAspect="1"/>
          </p:cNvPicPr>
          <p:nvPr/>
        </p:nvPicPr>
        <p:blipFill>
          <a:blip r:embed="rId3"/>
          <a:stretch>
            <a:fillRect/>
          </a:stretch>
        </p:blipFill>
        <p:spPr>
          <a:xfrm>
            <a:off x="0" y="1837074"/>
            <a:ext cx="12192000" cy="3543300"/>
          </a:xfrm>
          <a:prstGeom prst="rect">
            <a:avLst/>
          </a:prstGeom>
        </p:spPr>
      </p:pic>
    </p:spTree>
    <p:extLst>
      <p:ext uri="{BB962C8B-B14F-4D97-AF65-F5344CB8AC3E}">
        <p14:creationId xmlns:p14="http://schemas.microsoft.com/office/powerpoint/2010/main" val="3781022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EA50E-203B-D224-C0C7-4541B3845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77C77-FA56-E3B6-48B9-E9E58FC415B6}"/>
              </a:ext>
            </a:extLst>
          </p:cNvPr>
          <p:cNvSpPr>
            <a:spLocks noGrp="1"/>
          </p:cNvSpPr>
          <p:nvPr>
            <p:ph type="title"/>
          </p:nvPr>
        </p:nvSpPr>
        <p:spPr/>
        <p:txBody>
          <a:bodyPr>
            <a:normAutofit/>
          </a:bodyPr>
          <a:lstStyle/>
          <a:p>
            <a:r>
              <a:rPr lang="en-US" sz="4800" b="0" dirty="0">
                <a:latin typeface="Gill Sans MT"/>
              </a:rPr>
              <a:t>Delete VM Snapshots... but via the API </a:t>
            </a:r>
          </a:p>
        </p:txBody>
      </p:sp>
      <p:pic>
        <p:nvPicPr>
          <p:cNvPr id="7" name="Picture 6" descr="A diagram of a fish&#10;&#10;AI-generated content may be incorrect.">
            <a:extLst>
              <a:ext uri="{FF2B5EF4-FFF2-40B4-BE49-F238E27FC236}">
                <a16:creationId xmlns:a16="http://schemas.microsoft.com/office/drawing/2014/main" id="{B3ED9E43-3729-490B-0B6D-781D58DB6CC7}"/>
              </a:ext>
            </a:extLst>
          </p:cNvPr>
          <p:cNvPicPr>
            <a:picLocks noChangeAspect="1"/>
          </p:cNvPicPr>
          <p:nvPr/>
        </p:nvPicPr>
        <p:blipFill>
          <a:blip r:embed="rId3"/>
          <a:stretch>
            <a:fillRect/>
          </a:stretch>
        </p:blipFill>
        <p:spPr>
          <a:xfrm>
            <a:off x="0" y="1928674"/>
            <a:ext cx="12192000" cy="4925451"/>
          </a:xfrm>
          <a:prstGeom prst="rect">
            <a:avLst/>
          </a:prstGeom>
        </p:spPr>
      </p:pic>
    </p:spTree>
    <p:extLst>
      <p:ext uri="{BB962C8B-B14F-4D97-AF65-F5344CB8AC3E}">
        <p14:creationId xmlns:p14="http://schemas.microsoft.com/office/powerpoint/2010/main" val="202280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sz="6000" b="0" dirty="0">
                <a:latin typeface="Gill Sans MT"/>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478727" y="2101645"/>
            <a:ext cx="9238434" cy="3810000"/>
          </a:xfrm>
        </p:spPr>
        <p:txBody>
          <a:bodyPr vert="horz" lIns="91440" tIns="45720" rIns="91440" bIns="45720" rtlCol="0" anchor="t">
            <a:noAutofit/>
          </a:bodyPr>
          <a:lstStyle/>
          <a:p>
            <a:r>
              <a:rPr lang="en-US" sz="2400">
                <a:latin typeface="Gill Sans MT"/>
              </a:rPr>
              <a:t>Introduction</a:t>
            </a:r>
          </a:p>
          <a:p>
            <a:r>
              <a:rPr lang="en-US" sz="2400" err="1">
                <a:latin typeface="Gill Sans MT"/>
              </a:rPr>
              <a:t>ESXi</a:t>
            </a:r>
            <a:r>
              <a:rPr lang="en-US" sz="2400">
                <a:latin typeface="Gill Sans MT"/>
              </a:rPr>
              <a:t> Architecture</a:t>
            </a:r>
          </a:p>
          <a:p>
            <a:r>
              <a:rPr lang="en-US" sz="2400">
                <a:latin typeface="Gill Sans MT"/>
              </a:rPr>
              <a:t>Learning from Adversaries</a:t>
            </a:r>
          </a:p>
          <a:p>
            <a:r>
              <a:rPr lang="en-US" sz="2400">
                <a:latin typeface="Gill Sans MT"/>
              </a:rPr>
              <a:t>Key Log Sources &amp; Detections Opportunities</a:t>
            </a:r>
          </a:p>
          <a:p>
            <a:r>
              <a:rPr lang="en-US" sz="2400">
                <a:latin typeface="Gill Sans MT"/>
              </a:rPr>
              <a:t>Build Effective Defenses</a:t>
            </a:r>
          </a:p>
          <a:p>
            <a:r>
              <a:rPr lang="en-US" sz="2400">
                <a:latin typeface="Gill Sans MT"/>
              </a:rPr>
              <a:t>Automation</a:t>
            </a:r>
          </a:p>
          <a:p>
            <a:r>
              <a:rPr lang="en-US" sz="2400">
                <a:latin typeface="Gill Sans MT"/>
              </a:rPr>
              <a:t>Questions &amp; Answers</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E9226-87E0-01C1-9539-52A4E92C8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4B078-1728-E159-9BA1-2E760C6D0E36}"/>
              </a:ext>
            </a:extLst>
          </p:cNvPr>
          <p:cNvSpPr>
            <a:spLocks noGrp="1"/>
          </p:cNvSpPr>
          <p:nvPr>
            <p:ph type="title"/>
          </p:nvPr>
        </p:nvSpPr>
        <p:spPr/>
        <p:txBody>
          <a:bodyPr/>
          <a:lstStyle/>
          <a:p>
            <a:r>
              <a:rPr lang="en-US" sz="4800" b="0" dirty="0">
                <a:latin typeface="Gill Sans MT"/>
              </a:rPr>
              <a:t>Delete VM Snapshots... but via the API </a:t>
            </a:r>
          </a:p>
        </p:txBody>
      </p:sp>
      <p:pic>
        <p:nvPicPr>
          <p:cNvPr id="3" name="Picture 2" descr="A white background with black text&#10;&#10;AI-generated content may be incorrect.">
            <a:extLst>
              <a:ext uri="{FF2B5EF4-FFF2-40B4-BE49-F238E27FC236}">
                <a16:creationId xmlns:a16="http://schemas.microsoft.com/office/drawing/2014/main" id="{9EEBF23B-D380-1345-F7DC-036031731B25}"/>
              </a:ext>
            </a:extLst>
          </p:cNvPr>
          <p:cNvPicPr>
            <a:picLocks noChangeAspect="1"/>
          </p:cNvPicPr>
          <p:nvPr/>
        </p:nvPicPr>
        <p:blipFill>
          <a:blip r:embed="rId3"/>
          <a:stretch>
            <a:fillRect/>
          </a:stretch>
        </p:blipFill>
        <p:spPr>
          <a:xfrm>
            <a:off x="0" y="1904436"/>
            <a:ext cx="12192000" cy="4960374"/>
          </a:xfrm>
          <a:prstGeom prst="rect">
            <a:avLst/>
          </a:prstGeom>
        </p:spPr>
      </p:pic>
    </p:spTree>
    <p:extLst>
      <p:ext uri="{BB962C8B-B14F-4D97-AF65-F5344CB8AC3E}">
        <p14:creationId xmlns:p14="http://schemas.microsoft.com/office/powerpoint/2010/main" val="184817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C507-7B68-11BA-43B1-3CEBB9177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092BE-F5B8-00B5-A84F-DA49B50EE9D1}"/>
              </a:ext>
            </a:extLst>
          </p:cNvPr>
          <p:cNvSpPr>
            <a:spLocks noGrp="1"/>
          </p:cNvSpPr>
          <p:nvPr>
            <p:ph type="title"/>
          </p:nvPr>
        </p:nvSpPr>
        <p:spPr/>
        <p:txBody>
          <a:bodyPr>
            <a:normAutofit/>
          </a:bodyPr>
          <a:lstStyle/>
          <a:p>
            <a:r>
              <a:rPr lang="en-US" sz="6000" b="0" dirty="0">
                <a:latin typeface="Gill Sans MT"/>
              </a:rPr>
              <a:t>Shell.log</a:t>
            </a:r>
          </a:p>
        </p:txBody>
      </p:sp>
      <p:pic>
        <p:nvPicPr>
          <p:cNvPr id="3" name="Picture 2" descr="Sad cat browsing this sub : r/sadcats">
            <a:extLst>
              <a:ext uri="{FF2B5EF4-FFF2-40B4-BE49-F238E27FC236}">
                <a16:creationId xmlns:a16="http://schemas.microsoft.com/office/drawing/2014/main" id="{0292F90F-4925-EB59-7AB7-1258E56BEEF0}"/>
              </a:ext>
            </a:extLst>
          </p:cNvPr>
          <p:cNvPicPr>
            <a:picLocks noChangeAspect="1"/>
          </p:cNvPicPr>
          <p:nvPr/>
        </p:nvPicPr>
        <p:blipFill>
          <a:blip r:embed="rId3"/>
          <a:stretch>
            <a:fillRect/>
          </a:stretch>
        </p:blipFill>
        <p:spPr>
          <a:xfrm>
            <a:off x="3050498" y="2235242"/>
            <a:ext cx="5441429" cy="4011449"/>
          </a:xfrm>
          <a:prstGeom prst="rect">
            <a:avLst/>
          </a:prstGeom>
        </p:spPr>
      </p:pic>
    </p:spTree>
    <p:extLst>
      <p:ext uri="{BB962C8B-B14F-4D97-AF65-F5344CB8AC3E}">
        <p14:creationId xmlns:p14="http://schemas.microsoft.com/office/powerpoint/2010/main" val="288002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BF81-CB10-14CC-67C6-88F38ED95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85E9-81AC-D5E0-EC2F-21766CE7371C}"/>
              </a:ext>
            </a:extLst>
          </p:cNvPr>
          <p:cNvSpPr>
            <a:spLocks noGrp="1"/>
          </p:cNvSpPr>
          <p:nvPr>
            <p:ph type="title"/>
          </p:nvPr>
        </p:nvSpPr>
        <p:spPr/>
        <p:txBody>
          <a:bodyPr>
            <a:normAutofit/>
          </a:bodyPr>
          <a:lstStyle/>
          <a:p>
            <a:r>
              <a:rPr lang="en-US" sz="6000" b="0" dirty="0">
                <a:latin typeface="Gill Sans MT"/>
              </a:rPr>
              <a:t>Hostd.log</a:t>
            </a:r>
          </a:p>
        </p:txBody>
      </p:sp>
      <p:pic>
        <p:nvPicPr>
          <p:cNvPr id="5" name="Picture 4" descr="A black rectangular object with white text&#10;&#10;AI-generated content may be incorrect.">
            <a:extLst>
              <a:ext uri="{FF2B5EF4-FFF2-40B4-BE49-F238E27FC236}">
                <a16:creationId xmlns:a16="http://schemas.microsoft.com/office/drawing/2014/main" id="{D3C4FA09-14B1-48E1-29E7-F3FCF4192354}"/>
              </a:ext>
            </a:extLst>
          </p:cNvPr>
          <p:cNvPicPr>
            <a:picLocks noChangeAspect="1"/>
          </p:cNvPicPr>
          <p:nvPr/>
        </p:nvPicPr>
        <p:blipFill>
          <a:blip r:embed="rId3"/>
          <a:stretch>
            <a:fillRect/>
          </a:stretch>
        </p:blipFill>
        <p:spPr>
          <a:xfrm>
            <a:off x="0" y="2869972"/>
            <a:ext cx="12192000" cy="2054942"/>
          </a:xfrm>
          <a:prstGeom prst="rect">
            <a:avLst/>
          </a:prstGeom>
        </p:spPr>
      </p:pic>
    </p:spTree>
    <p:extLst>
      <p:ext uri="{BB962C8B-B14F-4D97-AF65-F5344CB8AC3E}">
        <p14:creationId xmlns:p14="http://schemas.microsoft.com/office/powerpoint/2010/main" val="392517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F0058-9C6A-8297-2EBC-9F1C62643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94A40-8022-F65B-D69A-BB1EF1AAC489}"/>
              </a:ext>
            </a:extLst>
          </p:cNvPr>
          <p:cNvSpPr>
            <a:spLocks noGrp="1"/>
          </p:cNvSpPr>
          <p:nvPr>
            <p:ph type="title"/>
          </p:nvPr>
        </p:nvSpPr>
        <p:spPr/>
        <p:txBody>
          <a:bodyPr/>
          <a:lstStyle/>
          <a:p>
            <a:r>
              <a:rPr lang="en-US" sz="6000" b="0" dirty="0">
                <a:latin typeface="Gill Sans MT"/>
              </a:rPr>
              <a:t>Logging Summary</a:t>
            </a:r>
            <a:endParaRPr lang="en-US" b="0">
              <a:latin typeface="Gill Sans MT"/>
            </a:endParaRPr>
          </a:p>
        </p:txBody>
      </p:sp>
      <p:pic>
        <p:nvPicPr>
          <p:cNvPr id="3" name="Picture 2" descr="A drawing of a trophy&#10;&#10;AI-generated content may be incorrect.">
            <a:extLst>
              <a:ext uri="{FF2B5EF4-FFF2-40B4-BE49-F238E27FC236}">
                <a16:creationId xmlns:a16="http://schemas.microsoft.com/office/drawing/2014/main" id="{977F08AC-0EFD-0284-D25B-34E3AD425CD2}"/>
              </a:ext>
            </a:extLst>
          </p:cNvPr>
          <p:cNvPicPr>
            <a:picLocks noChangeAspect="1"/>
          </p:cNvPicPr>
          <p:nvPr/>
        </p:nvPicPr>
        <p:blipFill>
          <a:blip r:embed="rId3"/>
          <a:srcRect t="801" r="-83"/>
          <a:stretch/>
        </p:blipFill>
        <p:spPr>
          <a:xfrm>
            <a:off x="940486" y="1453900"/>
            <a:ext cx="10319565" cy="5101053"/>
          </a:xfrm>
          <a:prstGeom prst="rect">
            <a:avLst/>
          </a:prstGeom>
        </p:spPr>
      </p:pic>
    </p:spTree>
    <p:extLst>
      <p:ext uri="{BB962C8B-B14F-4D97-AF65-F5344CB8AC3E}">
        <p14:creationId xmlns:p14="http://schemas.microsoft.com/office/powerpoint/2010/main" val="20409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E382-012F-9E35-8333-7EB90A0082BF}"/>
            </a:ext>
          </a:extLst>
        </p:cNvPr>
        <p:cNvGrpSpPr/>
        <p:nvPr/>
      </p:nvGrpSpPr>
      <p:grpSpPr>
        <a:xfrm>
          <a:off x="0" y="0"/>
          <a:ext cx="0" cy="0"/>
          <a:chOff x="0" y="0"/>
          <a:chExt cx="0" cy="0"/>
        </a:xfrm>
      </p:grpSpPr>
      <p:pic>
        <p:nvPicPr>
          <p:cNvPr id="15" name="Picture 14" descr="A diagram of a pyramid&#10;&#10;AI-generated content may be incorrect.">
            <a:extLst>
              <a:ext uri="{FF2B5EF4-FFF2-40B4-BE49-F238E27FC236}">
                <a16:creationId xmlns:a16="http://schemas.microsoft.com/office/drawing/2014/main" id="{2C55ACE3-36E4-8662-BD7E-FEC8FCA3243A}"/>
              </a:ext>
            </a:extLst>
          </p:cNvPr>
          <p:cNvPicPr>
            <a:picLocks noChangeAspect="1"/>
          </p:cNvPicPr>
          <p:nvPr/>
        </p:nvPicPr>
        <p:blipFill>
          <a:blip r:embed="rId4"/>
          <a:srcRect t="1" b="1065"/>
          <a:stretch/>
        </p:blipFill>
        <p:spPr>
          <a:xfrm>
            <a:off x="63033" y="100522"/>
            <a:ext cx="12065934" cy="6374237"/>
          </a:xfrm>
          <a:prstGeom prst="rect">
            <a:avLst/>
          </a:prstGeom>
        </p:spPr>
      </p:pic>
    </p:spTree>
    <p:extLst>
      <p:ext uri="{BB962C8B-B14F-4D97-AF65-F5344CB8AC3E}">
        <p14:creationId xmlns:p14="http://schemas.microsoft.com/office/powerpoint/2010/main" val="3646982800"/>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BA32A8C-ED3C-D2BB-CED3-32C3F9270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88D1D-CCCF-2B6A-FAC3-99C1E03A41F7}"/>
              </a:ext>
            </a:extLst>
          </p:cNvPr>
          <p:cNvSpPr>
            <a:spLocks noGrp="1"/>
          </p:cNvSpPr>
          <p:nvPr>
            <p:ph type="title"/>
          </p:nvPr>
        </p:nvSpPr>
        <p:spPr>
          <a:xfrm>
            <a:off x="1314351" y="1714270"/>
            <a:ext cx="8728128" cy="4114800"/>
          </a:xfrm>
        </p:spPr>
        <p:txBody>
          <a:bodyPr/>
          <a:lstStyle/>
          <a:p>
            <a:r>
              <a:rPr lang="en-US" b="0" dirty="0">
                <a:latin typeface="Gill Sans MT"/>
              </a:rPr>
              <a:t>Building Effective Defenses</a:t>
            </a:r>
          </a:p>
          <a:p>
            <a:endParaRPr lang="en-US" b="0" dirty="0">
              <a:latin typeface="Gill Sans MT"/>
            </a:endParaRPr>
          </a:p>
        </p:txBody>
      </p:sp>
    </p:spTree>
    <p:extLst>
      <p:ext uri="{BB962C8B-B14F-4D97-AF65-F5344CB8AC3E}">
        <p14:creationId xmlns:p14="http://schemas.microsoft.com/office/powerpoint/2010/main" val="402488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8D3C9-C5EF-19D4-EC51-C3ED0F514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9A144-2A19-C007-36E9-53B29B0A474E}"/>
              </a:ext>
            </a:extLst>
          </p:cNvPr>
          <p:cNvSpPr>
            <a:spLocks noGrp="1"/>
          </p:cNvSpPr>
          <p:nvPr>
            <p:ph type="title"/>
          </p:nvPr>
        </p:nvSpPr>
        <p:spPr/>
        <p:txBody>
          <a:bodyPr>
            <a:normAutofit/>
          </a:bodyPr>
          <a:lstStyle/>
          <a:p>
            <a:r>
              <a:rPr lang="en-US" sz="6000" b="0" dirty="0">
                <a:latin typeface="Gill Sans MT"/>
              </a:rPr>
              <a:t>Preventions</a:t>
            </a:r>
          </a:p>
        </p:txBody>
      </p:sp>
      <p:sp>
        <p:nvSpPr>
          <p:cNvPr id="4" name="Content Placeholder 3">
            <a:extLst>
              <a:ext uri="{FF2B5EF4-FFF2-40B4-BE49-F238E27FC236}">
                <a16:creationId xmlns:a16="http://schemas.microsoft.com/office/drawing/2014/main" id="{49D4FF31-3B34-8295-F0A4-F5EC486FC4C3}"/>
              </a:ext>
            </a:extLst>
          </p:cNvPr>
          <p:cNvSpPr>
            <a:spLocks noGrp="1"/>
          </p:cNvSpPr>
          <p:nvPr>
            <p:ph idx="1"/>
          </p:nvPr>
        </p:nvSpPr>
        <p:spPr/>
        <p:txBody>
          <a:bodyPr vert="horz" lIns="91440" tIns="45720" rIns="91440" bIns="45720" rtlCol="0" anchor="t">
            <a:normAutofit/>
          </a:bodyPr>
          <a:lstStyle/>
          <a:p>
            <a:pPr marL="457200" indent="-457200">
              <a:lnSpc>
                <a:spcPct val="100000"/>
              </a:lnSpc>
              <a:spcBef>
                <a:spcPts val="0"/>
              </a:spcBef>
              <a:buAutoNum type="arabicPeriod"/>
            </a:pPr>
            <a:r>
              <a:rPr lang="en-US" sz="2800" dirty="0">
                <a:latin typeface="Gill Sans MT"/>
              </a:rPr>
              <a:t>Network Segmentation</a:t>
            </a:r>
          </a:p>
          <a:p>
            <a:pPr marL="457200" indent="-457200">
              <a:lnSpc>
                <a:spcPct val="100000"/>
              </a:lnSpc>
              <a:spcBef>
                <a:spcPts val="0"/>
              </a:spcBef>
              <a:buAutoNum type="arabicPeriod"/>
            </a:pPr>
            <a:endParaRPr lang="en-US" sz="2800" dirty="0">
              <a:latin typeface="Gill Sans MT"/>
            </a:endParaRPr>
          </a:p>
          <a:p>
            <a:pPr marL="457200" indent="-457200">
              <a:lnSpc>
                <a:spcPct val="100000"/>
              </a:lnSpc>
              <a:spcBef>
                <a:spcPts val="0"/>
              </a:spcBef>
              <a:buAutoNum type="arabicPeriod"/>
            </a:pPr>
            <a:r>
              <a:rPr lang="en-US" sz="2800" dirty="0">
                <a:latin typeface="Gill Sans MT"/>
              </a:rPr>
              <a:t>Vulnerability Management </a:t>
            </a:r>
            <a:endParaRPr lang="en-US" sz="2800" dirty="0">
              <a:latin typeface="Neue Haas Grotesk Text Pro"/>
            </a:endParaRPr>
          </a:p>
          <a:p>
            <a:pPr marL="457200" indent="-457200">
              <a:lnSpc>
                <a:spcPct val="100000"/>
              </a:lnSpc>
              <a:spcBef>
                <a:spcPts val="0"/>
              </a:spcBef>
              <a:buAutoNum type="arabicPeriod"/>
            </a:pPr>
            <a:endParaRPr lang="en-US" sz="2800" dirty="0">
              <a:latin typeface="Gill Sans MT"/>
            </a:endParaRPr>
          </a:p>
          <a:p>
            <a:pPr marL="457200" indent="-457200">
              <a:lnSpc>
                <a:spcPct val="100000"/>
              </a:lnSpc>
              <a:spcBef>
                <a:spcPts val="0"/>
              </a:spcBef>
              <a:buFont typeface="Arial" panose="020B0604020202020204" pitchFamily="34" charset="0"/>
              <a:buAutoNum type="arabicPeriod"/>
            </a:pPr>
            <a:r>
              <a:rPr lang="en-US" sz="2800" dirty="0">
                <a:latin typeface="Gill Sans MT"/>
              </a:rPr>
              <a:t>Keep Off Site Backups (Snapshots aren’t backups!)</a:t>
            </a:r>
          </a:p>
        </p:txBody>
      </p:sp>
    </p:spTree>
    <p:extLst>
      <p:ext uri="{BB962C8B-B14F-4D97-AF65-F5344CB8AC3E}">
        <p14:creationId xmlns:p14="http://schemas.microsoft.com/office/powerpoint/2010/main" val="960941564"/>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D4CC22F-24CA-2956-76F7-649D5ABF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08914-D9FF-EB06-EE89-6731D9C89776}"/>
              </a:ext>
            </a:extLst>
          </p:cNvPr>
          <p:cNvSpPr>
            <a:spLocks noGrp="1"/>
          </p:cNvSpPr>
          <p:nvPr>
            <p:ph type="title"/>
          </p:nvPr>
        </p:nvSpPr>
        <p:spPr>
          <a:xfrm>
            <a:off x="1064170" y="1720311"/>
            <a:ext cx="5486400" cy="4114800"/>
          </a:xfrm>
        </p:spPr>
        <p:txBody>
          <a:bodyPr/>
          <a:lstStyle/>
          <a:p>
            <a:r>
              <a:rPr lang="en-US" b="0" dirty="0">
                <a:latin typeface="Gill Sans MT"/>
              </a:rPr>
              <a:t>Automation</a:t>
            </a:r>
          </a:p>
          <a:p>
            <a:endParaRPr lang="en-US" b="0" dirty="0">
              <a:latin typeface="Gill Sans MT"/>
            </a:endParaRPr>
          </a:p>
        </p:txBody>
      </p:sp>
    </p:spTree>
    <p:extLst>
      <p:ext uri="{BB962C8B-B14F-4D97-AF65-F5344CB8AC3E}">
        <p14:creationId xmlns:p14="http://schemas.microsoft.com/office/powerpoint/2010/main" val="1925594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6161D-A147-E3C6-FBD6-4627B5D8A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047C7-4C70-349C-1973-0A87A9B3CE63}"/>
              </a:ext>
            </a:extLst>
          </p:cNvPr>
          <p:cNvSpPr>
            <a:spLocks noGrp="1"/>
          </p:cNvSpPr>
          <p:nvPr>
            <p:ph type="title"/>
          </p:nvPr>
        </p:nvSpPr>
        <p:spPr/>
        <p:txBody>
          <a:bodyPr/>
          <a:lstStyle/>
          <a:p>
            <a:r>
              <a:rPr lang="en-US" sz="6000" b="0" dirty="0" err="1">
                <a:latin typeface="Gill Sans MT"/>
              </a:rPr>
              <a:t>esxi</a:t>
            </a:r>
            <a:r>
              <a:rPr lang="en-US" sz="6000" b="0" dirty="0">
                <a:latin typeface="Gill Sans MT"/>
              </a:rPr>
              <a:t>-testing-toolkit</a:t>
            </a:r>
          </a:p>
        </p:txBody>
      </p:sp>
      <p:pic>
        <p:nvPicPr>
          <p:cNvPr id="4" name="Picture 3">
            <a:extLst>
              <a:ext uri="{FF2B5EF4-FFF2-40B4-BE49-F238E27FC236}">
                <a16:creationId xmlns:a16="http://schemas.microsoft.com/office/drawing/2014/main" id="{22E813DF-8B06-D347-B5FE-E551E5066870}"/>
              </a:ext>
            </a:extLst>
          </p:cNvPr>
          <p:cNvPicPr>
            <a:picLocks noChangeAspect="1"/>
          </p:cNvPicPr>
          <p:nvPr/>
        </p:nvPicPr>
        <p:blipFill>
          <a:blip r:embed="rId4"/>
          <a:stretch>
            <a:fillRect/>
          </a:stretch>
        </p:blipFill>
        <p:spPr>
          <a:xfrm>
            <a:off x="0" y="2309198"/>
            <a:ext cx="12192000" cy="2239604"/>
          </a:xfrm>
          <a:prstGeom prst="rect">
            <a:avLst/>
          </a:prstGeom>
        </p:spPr>
      </p:pic>
    </p:spTree>
    <p:extLst>
      <p:ext uri="{BB962C8B-B14F-4D97-AF65-F5344CB8AC3E}">
        <p14:creationId xmlns:p14="http://schemas.microsoft.com/office/powerpoint/2010/main" val="1625649926"/>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57CBB-95F8-65CC-1977-630E99E4EB0E}"/>
            </a:ext>
          </a:extLst>
        </p:cNvPr>
        <p:cNvGrpSpPr/>
        <p:nvPr/>
      </p:nvGrpSpPr>
      <p:grpSpPr>
        <a:xfrm>
          <a:off x="0" y="0"/>
          <a:ext cx="0" cy="0"/>
          <a:chOff x="0" y="0"/>
          <a:chExt cx="0" cy="0"/>
        </a:xfrm>
      </p:grpSpPr>
      <p:pic>
        <p:nvPicPr>
          <p:cNvPr id="6" name="Picture 5" descr="A black background with white text&#10;&#10;AI-generated content may be incorrect.">
            <a:extLst>
              <a:ext uri="{FF2B5EF4-FFF2-40B4-BE49-F238E27FC236}">
                <a16:creationId xmlns:a16="http://schemas.microsoft.com/office/drawing/2014/main" id="{ED20EE1A-1C0D-E4B7-2709-9E98017E8BD3}"/>
              </a:ext>
            </a:extLst>
          </p:cNvPr>
          <p:cNvPicPr>
            <a:picLocks noChangeAspect="1"/>
          </p:cNvPicPr>
          <p:nvPr/>
        </p:nvPicPr>
        <p:blipFill>
          <a:blip r:embed="rId4"/>
          <a:stretch>
            <a:fillRect/>
          </a:stretch>
        </p:blipFill>
        <p:spPr>
          <a:xfrm>
            <a:off x="0" y="560294"/>
            <a:ext cx="12192000" cy="5737412"/>
          </a:xfrm>
          <a:prstGeom prst="rect">
            <a:avLst/>
          </a:prstGeom>
        </p:spPr>
      </p:pic>
    </p:spTree>
    <p:extLst>
      <p:ext uri="{BB962C8B-B14F-4D97-AF65-F5344CB8AC3E}">
        <p14:creationId xmlns:p14="http://schemas.microsoft.com/office/powerpoint/2010/main" val="33127649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37C14F9-167F-6533-C910-126F2F97C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D8AE8-A8FB-586C-989A-B8ED202F6A63}"/>
              </a:ext>
            </a:extLst>
          </p:cNvPr>
          <p:cNvSpPr>
            <a:spLocks noGrp="1"/>
          </p:cNvSpPr>
          <p:nvPr>
            <p:ph type="title"/>
          </p:nvPr>
        </p:nvSpPr>
        <p:spPr>
          <a:xfrm>
            <a:off x="1154577" y="1371600"/>
            <a:ext cx="5486400" cy="4114800"/>
          </a:xfrm>
        </p:spPr>
        <p:txBody>
          <a:bodyPr/>
          <a:lstStyle/>
          <a:p>
            <a:r>
              <a:rPr lang="en-US" b="0" dirty="0">
                <a:latin typeface="Gill Sans MT"/>
              </a:rPr>
              <a:t>Introduction</a:t>
            </a:r>
          </a:p>
        </p:txBody>
      </p:sp>
      <p:pic>
        <p:nvPicPr>
          <p:cNvPr id="7" name="Picture 6" descr="A person smiling at camera&#10;&#10;AI-generated content may be incorrect.">
            <a:extLst>
              <a:ext uri="{FF2B5EF4-FFF2-40B4-BE49-F238E27FC236}">
                <a16:creationId xmlns:a16="http://schemas.microsoft.com/office/drawing/2014/main" id="{E7ABBF3C-02C2-BFB6-C078-179428ED6739}"/>
              </a:ext>
            </a:extLst>
          </p:cNvPr>
          <p:cNvPicPr>
            <a:picLocks noChangeAspect="1"/>
          </p:cNvPicPr>
          <p:nvPr/>
        </p:nvPicPr>
        <p:blipFill>
          <a:blip r:embed="rId3"/>
          <a:stretch>
            <a:fillRect/>
          </a:stretch>
        </p:blipFill>
        <p:spPr>
          <a:xfrm>
            <a:off x="7536050" y="1369018"/>
            <a:ext cx="3642101" cy="36291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7F28213D-FC3D-EAB3-A882-64276F92779C}"/>
              </a:ext>
            </a:extLst>
          </p:cNvPr>
          <p:cNvSpPr txBox="1"/>
          <p:nvPr/>
        </p:nvSpPr>
        <p:spPr>
          <a:xfrm>
            <a:off x="6974237" y="5036949"/>
            <a:ext cx="47528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latin typeface="Gill Sans MT"/>
              </a:rPr>
              <a:t>Senior Detection Engineer &amp; Threat Hunter</a:t>
            </a:r>
          </a:p>
          <a:p>
            <a:pPr algn="ctr"/>
            <a:r>
              <a:rPr lang="en-US" b="1" i="1" dirty="0">
                <a:latin typeface="Gill Sans MT"/>
              </a:rPr>
              <a:t>Autodesk</a:t>
            </a:r>
          </a:p>
        </p:txBody>
      </p:sp>
    </p:spTree>
    <p:extLst>
      <p:ext uri="{BB962C8B-B14F-4D97-AF65-F5344CB8AC3E}">
        <p14:creationId xmlns:p14="http://schemas.microsoft.com/office/powerpoint/2010/main" val="947702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DAF6A-48C2-EDA1-87D3-E2AF92CFC71B}"/>
            </a:ext>
          </a:extLst>
        </p:cNvPr>
        <p:cNvGrpSpPr/>
        <p:nvPr/>
      </p:nvGrpSpPr>
      <p:grpSpPr>
        <a:xfrm>
          <a:off x="0" y="0"/>
          <a:ext cx="0" cy="0"/>
          <a:chOff x="0" y="0"/>
          <a:chExt cx="0" cy="0"/>
        </a:xfrm>
      </p:grpSpPr>
      <p:pic>
        <p:nvPicPr>
          <p:cNvPr id="6" name="Picture 5" descr="A black background with white text&#10;&#10;AI-generated content may be incorrect.">
            <a:extLst>
              <a:ext uri="{FF2B5EF4-FFF2-40B4-BE49-F238E27FC236}">
                <a16:creationId xmlns:a16="http://schemas.microsoft.com/office/drawing/2014/main" id="{828BF050-6BBD-CC67-35C4-12E232A3D517}"/>
              </a:ext>
            </a:extLst>
          </p:cNvPr>
          <p:cNvPicPr>
            <a:picLocks noChangeAspect="1"/>
          </p:cNvPicPr>
          <p:nvPr/>
        </p:nvPicPr>
        <p:blipFill>
          <a:blip r:embed="rId3"/>
          <a:stretch>
            <a:fillRect/>
          </a:stretch>
        </p:blipFill>
        <p:spPr>
          <a:xfrm>
            <a:off x="0" y="560294"/>
            <a:ext cx="12192000" cy="5737412"/>
          </a:xfrm>
          <a:prstGeom prst="rect">
            <a:avLst/>
          </a:prstGeom>
        </p:spPr>
      </p:pic>
    </p:spTree>
    <p:extLst>
      <p:ext uri="{BB962C8B-B14F-4D97-AF65-F5344CB8AC3E}">
        <p14:creationId xmlns:p14="http://schemas.microsoft.com/office/powerpoint/2010/main" val="127762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4AF8A-57E2-18C6-6409-8492B249264B}"/>
            </a:ext>
          </a:extLst>
        </p:cNvPr>
        <p:cNvGrpSpPr/>
        <p:nvPr/>
      </p:nvGrpSpPr>
      <p:grpSpPr>
        <a:xfrm>
          <a:off x="0" y="0"/>
          <a:ext cx="0" cy="0"/>
          <a:chOff x="0" y="0"/>
          <a:chExt cx="0" cy="0"/>
        </a:xfrm>
      </p:grpSpPr>
      <p:pic>
        <p:nvPicPr>
          <p:cNvPr id="8" name="Picture 7" descr="A black background with white text&#10;&#10;AI-generated content may be incorrect.">
            <a:extLst>
              <a:ext uri="{FF2B5EF4-FFF2-40B4-BE49-F238E27FC236}">
                <a16:creationId xmlns:a16="http://schemas.microsoft.com/office/drawing/2014/main" id="{697B2C1D-D11B-BFA1-9B5B-F4DE3374C8C6}"/>
              </a:ext>
            </a:extLst>
          </p:cNvPr>
          <p:cNvPicPr>
            <a:picLocks noChangeAspect="1"/>
          </p:cNvPicPr>
          <p:nvPr/>
        </p:nvPicPr>
        <p:blipFill>
          <a:blip r:embed="rId3"/>
          <a:stretch>
            <a:fillRect/>
          </a:stretch>
        </p:blipFill>
        <p:spPr>
          <a:xfrm>
            <a:off x="0" y="560294"/>
            <a:ext cx="12192000" cy="5737412"/>
          </a:xfrm>
          <a:prstGeom prst="rect">
            <a:avLst/>
          </a:prstGeom>
        </p:spPr>
      </p:pic>
    </p:spTree>
    <p:extLst>
      <p:ext uri="{BB962C8B-B14F-4D97-AF65-F5344CB8AC3E}">
        <p14:creationId xmlns:p14="http://schemas.microsoft.com/office/powerpoint/2010/main" val="1883130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3384A-8201-C753-D524-067A5C2B0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C00BB-A198-1008-19A4-FC5C79B35F94}"/>
              </a:ext>
            </a:extLst>
          </p:cNvPr>
          <p:cNvSpPr>
            <a:spLocks noGrp="1"/>
          </p:cNvSpPr>
          <p:nvPr>
            <p:ph type="title"/>
          </p:nvPr>
        </p:nvSpPr>
        <p:spPr>
          <a:xfrm>
            <a:off x="1302685" y="-889819"/>
            <a:ext cx="5486400" cy="4114800"/>
          </a:xfrm>
        </p:spPr>
        <p:txBody>
          <a:bodyPr/>
          <a:lstStyle/>
          <a:p>
            <a:r>
              <a:rPr lang="en-US" dirty="0">
                <a:latin typeface="Gill Sans MT"/>
              </a:rPr>
              <a:t>Conclusion</a:t>
            </a:r>
          </a:p>
        </p:txBody>
      </p:sp>
      <p:sp>
        <p:nvSpPr>
          <p:cNvPr id="3" name="Content Placeholder 2">
            <a:extLst>
              <a:ext uri="{FF2B5EF4-FFF2-40B4-BE49-F238E27FC236}">
                <a16:creationId xmlns:a16="http://schemas.microsoft.com/office/drawing/2014/main" id="{44D623E1-1923-AB8A-9FF8-CD096563388F}"/>
              </a:ext>
            </a:extLst>
          </p:cNvPr>
          <p:cNvSpPr>
            <a:spLocks noGrp="1"/>
          </p:cNvSpPr>
          <p:nvPr>
            <p:ph type="subTitle" idx="4294967295"/>
          </p:nvPr>
        </p:nvSpPr>
        <p:spPr>
          <a:xfrm>
            <a:off x="1000178" y="1715832"/>
            <a:ext cx="5784080" cy="3562350"/>
          </a:xfrm>
        </p:spPr>
        <p:txBody>
          <a:bodyPr vert="horz" lIns="91440" tIns="45720" rIns="91440" bIns="45720" rtlCol="0" anchor="t" anchorCtr="0">
            <a:noAutofit/>
          </a:bodyPr>
          <a:lstStyle/>
          <a:p>
            <a:r>
              <a:rPr lang="en-US" sz="2400" dirty="0">
                <a:latin typeface="Gill Sans MT"/>
              </a:rPr>
              <a:t>Adversaries know ESXi weaknesses.</a:t>
            </a:r>
          </a:p>
          <a:p>
            <a:r>
              <a:rPr lang="en-US" sz="2400" dirty="0">
                <a:latin typeface="Gill Sans MT"/>
              </a:rPr>
              <a:t>Ingest hostd.log at a minimum. Create detections that indicate ransomware deployment</a:t>
            </a:r>
          </a:p>
          <a:p>
            <a:r>
              <a:rPr lang="en-US" sz="2400" dirty="0">
                <a:latin typeface="Gill Sans MT"/>
              </a:rPr>
              <a:t>Prevention is a must. Segment network, patch ASAP, monitor log files</a:t>
            </a:r>
          </a:p>
          <a:p>
            <a:r>
              <a:rPr lang="en-US" sz="2400" dirty="0">
                <a:latin typeface="Gill Sans MT"/>
              </a:rPr>
              <a:t>Use </a:t>
            </a:r>
            <a:r>
              <a:rPr lang="en-US" sz="2400" dirty="0" err="1">
                <a:latin typeface="Gill Sans MT"/>
              </a:rPr>
              <a:t>esxi</a:t>
            </a:r>
            <a:r>
              <a:rPr lang="en-US" sz="2400" dirty="0">
                <a:latin typeface="Gill Sans MT"/>
              </a:rPr>
              <a:t>-testing-toolkit to test detections</a:t>
            </a:r>
          </a:p>
        </p:txBody>
      </p:sp>
      <p:pic>
        <p:nvPicPr>
          <p:cNvPr id="12" name="Content Placeholder 9" descr="A qr code with a star in the middle&#10;&#10;AI-generated content may be incorrect.">
            <a:extLst>
              <a:ext uri="{FF2B5EF4-FFF2-40B4-BE49-F238E27FC236}">
                <a16:creationId xmlns:a16="http://schemas.microsoft.com/office/drawing/2014/main" id="{DED8BB9C-F326-97F2-DCA3-05010276959A}"/>
              </a:ext>
            </a:extLst>
          </p:cNvPr>
          <p:cNvPicPr>
            <a:picLocks noChangeAspect="1"/>
          </p:cNvPicPr>
          <p:nvPr/>
        </p:nvPicPr>
        <p:blipFill>
          <a:blip r:embed="rId3"/>
          <a:srcRect l="-1582" t="-1129" r="-2532" b="-1254"/>
          <a:stretch/>
        </p:blipFill>
        <p:spPr>
          <a:xfrm>
            <a:off x="7457726" y="1066299"/>
            <a:ext cx="4248376" cy="4211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706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3F55BF0-F9F1-C274-62EB-DD3D68E15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9A64E-517B-85EE-D96B-D407EDDCB846}"/>
              </a:ext>
            </a:extLst>
          </p:cNvPr>
          <p:cNvSpPr>
            <a:spLocks noGrp="1"/>
          </p:cNvSpPr>
          <p:nvPr>
            <p:ph type="title"/>
          </p:nvPr>
        </p:nvSpPr>
        <p:spPr>
          <a:xfrm>
            <a:off x="1154577" y="1371600"/>
            <a:ext cx="10432211" cy="4114800"/>
          </a:xfrm>
        </p:spPr>
        <p:txBody>
          <a:bodyPr/>
          <a:lstStyle/>
          <a:p>
            <a:r>
              <a:rPr lang="en-US" b="0" dirty="0">
                <a:latin typeface="Gill Sans MT"/>
              </a:rPr>
              <a:t>Legal Disclaimer</a:t>
            </a:r>
          </a:p>
        </p:txBody>
      </p:sp>
    </p:spTree>
    <p:extLst>
      <p:ext uri="{BB962C8B-B14F-4D97-AF65-F5344CB8AC3E}">
        <p14:creationId xmlns:p14="http://schemas.microsoft.com/office/powerpoint/2010/main" val="838336622"/>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C96729-8668-94BF-474F-5CEAF8E39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325FD-02D9-B8B0-6FCB-79272DA1BC56}"/>
              </a:ext>
            </a:extLst>
          </p:cNvPr>
          <p:cNvSpPr>
            <a:spLocks noGrp="1"/>
          </p:cNvSpPr>
          <p:nvPr>
            <p:ph type="title"/>
          </p:nvPr>
        </p:nvSpPr>
        <p:spPr>
          <a:xfrm>
            <a:off x="773984" y="1510991"/>
            <a:ext cx="6480874" cy="3959817"/>
          </a:xfrm>
        </p:spPr>
        <p:txBody>
          <a:bodyPr/>
          <a:lstStyle/>
          <a:p>
            <a:r>
              <a:rPr lang="en-US" b="0" dirty="0">
                <a:latin typeface="Gill Sans MT"/>
              </a:rPr>
              <a:t>Security Challenges</a:t>
            </a:r>
          </a:p>
        </p:txBody>
      </p:sp>
      <p:sp>
        <p:nvSpPr>
          <p:cNvPr id="3" name="TextBox 2">
            <a:extLst>
              <a:ext uri="{FF2B5EF4-FFF2-40B4-BE49-F238E27FC236}">
                <a16:creationId xmlns:a16="http://schemas.microsoft.com/office/drawing/2014/main" id="{F125165B-F82B-D356-A1F9-590E626816F5}"/>
              </a:ext>
            </a:extLst>
          </p:cNvPr>
          <p:cNvSpPr txBox="1"/>
          <p:nvPr/>
        </p:nvSpPr>
        <p:spPr>
          <a:xfrm>
            <a:off x="7347321" y="1718770"/>
            <a:ext cx="430327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Gill Sans MT"/>
              </a:rPr>
              <a:t>Lack of Endpoint Detection &amp; Response and Antivirus support.</a:t>
            </a:r>
            <a:endParaRPr lang="en-US">
              <a:latin typeface="Gill Sans MT"/>
            </a:endParaRPr>
          </a:p>
          <a:p>
            <a:pPr marL="285750" indent="-285750">
              <a:buFont typeface="Arial"/>
              <a:buChar char="•"/>
            </a:pPr>
            <a:endParaRPr lang="en-US" sz="2800">
              <a:latin typeface="Gill Sans MT"/>
            </a:endParaRPr>
          </a:p>
          <a:p>
            <a:pPr marL="285750" indent="-285750">
              <a:buFont typeface="Arial"/>
              <a:buChar char="•"/>
            </a:pPr>
            <a:r>
              <a:rPr lang="en-US" sz="2800">
                <a:latin typeface="Gill Sans MT"/>
              </a:rPr>
              <a:t>Often Considered Legacy.</a:t>
            </a:r>
          </a:p>
          <a:p>
            <a:pPr marL="285750" indent="-285750">
              <a:buFont typeface="Arial"/>
              <a:buChar char="•"/>
            </a:pPr>
            <a:endParaRPr lang="en-US" sz="2800">
              <a:latin typeface="Gill Sans MT"/>
            </a:endParaRPr>
          </a:p>
          <a:p>
            <a:pPr marL="285750" indent="-285750">
              <a:buFont typeface="Arial"/>
              <a:buChar char="•"/>
            </a:pPr>
            <a:r>
              <a:rPr lang="en-US" sz="2800">
                <a:latin typeface="Gill Sans MT"/>
              </a:rPr>
              <a:t>Regularly Has Critical Vulnerabilities.</a:t>
            </a:r>
          </a:p>
        </p:txBody>
      </p:sp>
    </p:spTree>
    <p:extLst>
      <p:ext uri="{BB962C8B-B14F-4D97-AF65-F5344CB8AC3E}">
        <p14:creationId xmlns:p14="http://schemas.microsoft.com/office/powerpoint/2010/main" val="2530210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4805545" y="906791"/>
            <a:ext cx="8362368" cy="3200400"/>
          </a:xfrm>
        </p:spPr>
        <p:txBody>
          <a:bodyPr/>
          <a:lstStyle/>
          <a:p>
            <a:r>
              <a:rPr lang="en-US" b="0" dirty="0" err="1">
                <a:latin typeface="Gill Sans MT"/>
              </a:rPr>
              <a:t>ESXi</a:t>
            </a:r>
            <a:r>
              <a:rPr lang="en-US" b="0" dirty="0">
                <a:latin typeface="Gill Sans MT"/>
              </a:rPr>
              <a:t> Architecture</a:t>
            </a:r>
          </a:p>
        </p:txBody>
      </p:sp>
      <p:pic>
        <p:nvPicPr>
          <p:cNvPr id="7" name="Picture 6" descr="A green and yellow logo&#10;&#10;AI-generated content may be incorrect.">
            <a:extLst>
              <a:ext uri="{FF2B5EF4-FFF2-40B4-BE49-F238E27FC236}">
                <a16:creationId xmlns:a16="http://schemas.microsoft.com/office/drawing/2014/main" id="{8C236FA1-ED8B-7282-DC90-DD5EB24BC006}"/>
              </a:ext>
            </a:extLst>
          </p:cNvPr>
          <p:cNvPicPr>
            <a:picLocks noChangeAspect="1"/>
          </p:cNvPicPr>
          <p:nvPr/>
        </p:nvPicPr>
        <p:blipFill>
          <a:blip r:embed="rId3"/>
          <a:stretch>
            <a:fillRect/>
          </a:stretch>
        </p:blipFill>
        <p:spPr>
          <a:xfrm>
            <a:off x="80074" y="1429718"/>
            <a:ext cx="4528089" cy="4528089"/>
          </a:xfrm>
          <a:prstGeom prst="rect">
            <a:avLst/>
          </a:prstGeom>
        </p:spPr>
      </p:pic>
    </p:spTree>
    <p:extLst>
      <p:ext uri="{BB962C8B-B14F-4D97-AF65-F5344CB8AC3E}">
        <p14:creationId xmlns:p14="http://schemas.microsoft.com/office/powerpoint/2010/main" val="77975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DE42-7447-F31C-AB1D-BED892546D44}"/>
            </a:ext>
          </a:extLst>
        </p:cNvPr>
        <p:cNvGrpSpPr/>
        <p:nvPr/>
      </p:nvGrpSpPr>
      <p:grpSpPr>
        <a:xfrm>
          <a:off x="0" y="0"/>
          <a:ext cx="0" cy="0"/>
          <a:chOff x="0" y="0"/>
          <a:chExt cx="0" cy="0"/>
        </a:xfrm>
      </p:grpSpPr>
      <p:pic>
        <p:nvPicPr>
          <p:cNvPr id="7" name="Picture 6" descr="A diagram of a computer system&#10;&#10;AI-generated content may be incorrect.">
            <a:extLst>
              <a:ext uri="{FF2B5EF4-FFF2-40B4-BE49-F238E27FC236}">
                <a16:creationId xmlns:a16="http://schemas.microsoft.com/office/drawing/2014/main" id="{068C2DD8-0060-E86D-19C8-FB5F32927639}"/>
              </a:ext>
            </a:extLst>
          </p:cNvPr>
          <p:cNvPicPr>
            <a:picLocks noChangeAspect="1"/>
          </p:cNvPicPr>
          <p:nvPr/>
        </p:nvPicPr>
        <p:blipFill>
          <a:blip r:embed="rId3"/>
          <a:stretch>
            <a:fillRect/>
          </a:stretch>
        </p:blipFill>
        <p:spPr>
          <a:xfrm>
            <a:off x="-158806" y="-90406"/>
            <a:ext cx="12354629" cy="6948406"/>
          </a:xfrm>
          <a:prstGeom prst="rect">
            <a:avLst/>
          </a:prstGeom>
        </p:spPr>
      </p:pic>
    </p:spTree>
    <p:extLst>
      <p:ext uri="{BB962C8B-B14F-4D97-AF65-F5344CB8AC3E}">
        <p14:creationId xmlns:p14="http://schemas.microsoft.com/office/powerpoint/2010/main" val="298300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58BD309-D47E-BFC7-37C1-18C407898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CC3AB-70D8-6388-BF52-228646BDEE38}"/>
              </a:ext>
            </a:extLst>
          </p:cNvPr>
          <p:cNvSpPr>
            <a:spLocks noGrp="1"/>
          </p:cNvSpPr>
          <p:nvPr>
            <p:ph type="title"/>
          </p:nvPr>
        </p:nvSpPr>
        <p:spPr>
          <a:xfrm>
            <a:off x="2411777" y="1717286"/>
            <a:ext cx="9141416" cy="3972732"/>
          </a:xfrm>
        </p:spPr>
        <p:txBody>
          <a:bodyPr/>
          <a:lstStyle/>
          <a:p>
            <a:r>
              <a:rPr lang="en-US" b="0" dirty="0">
                <a:latin typeface="Gill Sans MT"/>
              </a:rPr>
              <a:t>Adversary Learnings</a:t>
            </a:r>
          </a:p>
          <a:p>
            <a:endParaRPr lang="en-US" b="0" dirty="0">
              <a:latin typeface="Gill Sans MT"/>
            </a:endParaRPr>
          </a:p>
        </p:txBody>
      </p:sp>
    </p:spTree>
    <p:extLst>
      <p:ext uri="{BB962C8B-B14F-4D97-AF65-F5344CB8AC3E}">
        <p14:creationId xmlns:p14="http://schemas.microsoft.com/office/powerpoint/2010/main" val="73402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1C5B6-C712-0928-A2E5-DE66A65499C1}"/>
            </a:ext>
          </a:extLst>
        </p:cNvPr>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592C0B2C-0407-5116-9944-643772A91C99}"/>
              </a:ext>
            </a:extLst>
          </p:cNvPr>
          <p:cNvPicPr>
            <a:picLocks noChangeAspect="1"/>
          </p:cNvPicPr>
          <p:nvPr/>
        </p:nvPicPr>
        <p:blipFill>
          <a:blip r:embed="rId3"/>
          <a:stretch>
            <a:fillRect/>
          </a:stretch>
        </p:blipFill>
        <p:spPr>
          <a:xfrm>
            <a:off x="174014" y="0"/>
            <a:ext cx="12017986" cy="6541993"/>
          </a:xfrm>
          <a:prstGeom prst="rect">
            <a:avLst/>
          </a:prstGeom>
        </p:spPr>
      </p:pic>
      <p:sp>
        <p:nvSpPr>
          <p:cNvPr id="2" name="TextBox 1">
            <a:extLst>
              <a:ext uri="{FF2B5EF4-FFF2-40B4-BE49-F238E27FC236}">
                <a16:creationId xmlns:a16="http://schemas.microsoft.com/office/drawing/2014/main" id="{BE40C944-9900-5FCA-49E4-1D1E06C01CAE}"/>
              </a:ext>
            </a:extLst>
          </p:cNvPr>
          <p:cNvSpPr txBox="1"/>
          <p:nvPr/>
        </p:nvSpPr>
        <p:spPr>
          <a:xfrm>
            <a:off x="-60512" y="6609229"/>
            <a:ext cx="7209859" cy="307777"/>
          </a:xfrm>
          <a:prstGeom prst="rect">
            <a:avLst/>
          </a:prstGeom>
          <a:noFill/>
        </p:spPr>
        <p:txBody>
          <a:bodyPr wrap="none" rtlCol="0">
            <a:spAutoFit/>
          </a:bodyPr>
          <a:lstStyle/>
          <a:p>
            <a:r>
              <a:rPr lang="en-US" sz="1400" i="1" dirty="0">
                <a:latin typeface="Gill Sans MT" panose="020B0502020104020203" pitchFamily="34" charset="0"/>
              </a:rPr>
              <a:t>https://www.scworld.com/news/blackcat-alphv-reportedly-encrypted-more-than-100-mgm-esxi-hypervisors</a:t>
            </a:r>
          </a:p>
        </p:txBody>
      </p:sp>
    </p:spTree>
    <p:extLst>
      <p:ext uri="{BB962C8B-B14F-4D97-AF65-F5344CB8AC3E}">
        <p14:creationId xmlns:p14="http://schemas.microsoft.com/office/powerpoint/2010/main" val="2146695945"/>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2.xml><?xml version="1.0" encoding="utf-8"?>
<ds:datastoreItem xmlns:ds="http://schemas.openxmlformats.org/officeDocument/2006/customXml" ds:itemID="{3CE52C7A-8834-4F18-859F-7167A187E13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A7188B1-CB43-4216-A332-EE7733BC22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1746</TotalTime>
  <Words>1019</Words>
  <Application>Microsoft Office PowerPoint</Application>
  <PresentationFormat>Widescreen</PresentationFormat>
  <Paragraphs>147</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HGGothicE</vt:lpstr>
      <vt:lpstr>Arial</vt:lpstr>
      <vt:lpstr>Calibri</vt:lpstr>
      <vt:lpstr>Calibri,Sans-Serif</vt:lpstr>
      <vt:lpstr>Gill Sans MT</vt:lpstr>
      <vt:lpstr>Neue Haas Grotesk Text Pro</vt:lpstr>
      <vt:lpstr>VanillaVTI</vt:lpstr>
      <vt:lpstr>Engineering ESXi Detections Logs,  Analytics, and Automation!</vt:lpstr>
      <vt:lpstr>Agenda</vt:lpstr>
      <vt:lpstr>Introduction</vt:lpstr>
      <vt:lpstr>Legal Disclaimer</vt:lpstr>
      <vt:lpstr>Security Challenges</vt:lpstr>
      <vt:lpstr>ESXi Architecture</vt:lpstr>
      <vt:lpstr>PowerPoint Presentation</vt:lpstr>
      <vt:lpstr>Adversary Learnings </vt:lpstr>
      <vt:lpstr>PowerPoint Presentation</vt:lpstr>
      <vt:lpstr>PowerPoint Presentation</vt:lpstr>
      <vt:lpstr>PowerPoint Presentation</vt:lpstr>
      <vt:lpstr>PowerPoint Presentation</vt:lpstr>
      <vt:lpstr>Potential Attack Path </vt:lpstr>
      <vt:lpstr>PowerPoint Presentation</vt:lpstr>
      <vt:lpstr>Log Sources</vt:lpstr>
      <vt:lpstr>PowerPoint Presentation</vt:lpstr>
      <vt:lpstr>Shell.log</vt:lpstr>
      <vt:lpstr>Hostd.log</vt:lpstr>
      <vt:lpstr>Delete VM Snapshots... but via the API </vt:lpstr>
      <vt:lpstr>Delete VM Snapshots... but via the API </vt:lpstr>
      <vt:lpstr>Shell.log</vt:lpstr>
      <vt:lpstr>Hostd.log</vt:lpstr>
      <vt:lpstr>Logging Summary</vt:lpstr>
      <vt:lpstr>PowerPoint Presentation</vt:lpstr>
      <vt:lpstr>Building Effective Defenses </vt:lpstr>
      <vt:lpstr>Preventions</vt:lpstr>
      <vt:lpstr>Automation </vt:lpstr>
      <vt:lpstr>esxi-testing-toolkit</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Nathan Burns</cp:lastModifiedBy>
  <cp:revision>252</cp:revision>
  <dcterms:created xsi:type="dcterms:W3CDTF">2025-04-10T18:41:54Z</dcterms:created>
  <dcterms:modified xsi:type="dcterms:W3CDTF">2025-04-17T04:13:23Z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